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8" r:id="rId13"/>
    <p:sldId id="271" r:id="rId14"/>
    <p:sldId id="27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2" autoAdjust="0"/>
    <p:restoredTop sz="94660"/>
  </p:normalViewPr>
  <p:slideViewPr>
    <p:cSldViewPr snapToGrid="0">
      <p:cViewPr varScale="1">
        <p:scale>
          <a:sx n="98" d="100"/>
          <a:sy n="98" d="100"/>
        </p:scale>
        <p:origin x="90" y="8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17F465-F8E1-4D1F-8D06-FA907980545C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6A145B-0794-4817-8ABE-4EF32A368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088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JA TSS tools descriptions</a:t>
            </a:r>
          </a:p>
          <a:p>
            <a:r>
              <a:rPr lang="en-US" dirty="0" smtClean="0"/>
              <a:t>Ask Ralph to help with </a:t>
            </a:r>
            <a:r>
              <a:rPr lang="en-US" dirty="0" err="1" smtClean="0"/>
              <a:t>CAMx</a:t>
            </a:r>
            <a:r>
              <a:rPr lang="en-US" dirty="0" smtClean="0"/>
              <a:t>/CMAQ to </a:t>
            </a:r>
            <a:r>
              <a:rPr lang="en-US" dirty="0" err="1" smtClean="0"/>
              <a:t>obs</a:t>
            </a:r>
            <a:r>
              <a:rPr lang="en-US" dirty="0" smtClean="0"/>
              <a:t> datasets mapping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6A145B-0794-4817-8ABE-4EF32A36810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057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3078-8018-4623-9AC4-E4F23174C00E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A3B5-8A56-4790-AD6D-934DBE6B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999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3078-8018-4623-9AC4-E4F23174C00E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A3B5-8A56-4790-AD6D-934DBE6B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965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3078-8018-4623-9AC4-E4F23174C00E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A3B5-8A56-4790-AD6D-934DBE6B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848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3078-8018-4623-9AC4-E4F23174C00E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A3B5-8A56-4790-AD6D-934DBE6B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924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3078-8018-4623-9AC4-E4F23174C00E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A3B5-8A56-4790-AD6D-934DBE6B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566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3078-8018-4623-9AC4-E4F23174C00E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A3B5-8A56-4790-AD6D-934DBE6B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2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3078-8018-4623-9AC4-E4F23174C00E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A3B5-8A56-4790-AD6D-934DBE6B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10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3078-8018-4623-9AC4-E4F23174C00E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A3B5-8A56-4790-AD6D-934DBE6B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819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3078-8018-4623-9AC4-E4F23174C00E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A3B5-8A56-4790-AD6D-934DBE6B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035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3078-8018-4623-9AC4-E4F23174C00E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A3B5-8A56-4790-AD6D-934DBE6B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674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3078-8018-4623-9AC4-E4F23174C00E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A3B5-8A56-4790-AD6D-934DBE6B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660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23078-8018-4623-9AC4-E4F23174C00E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0A3B5-8A56-4790-AD6D-934DBE6B5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69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85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4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vibe.cira.colostate.edu/wiki/wiki/1024/3sdw-analysis-product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16" Type="http://schemas.openxmlformats.org/officeDocument/2006/relationships/tags" Target="../tags/tag16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WSAQDW planning documents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Quarter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37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61942978"/>
              </p:ext>
            </p:extLst>
          </p:nvPr>
        </p:nvGraphicFramePr>
        <p:xfrm>
          <a:off x="609600" y="635000"/>
          <a:ext cx="109728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9500"/>
                <a:gridCol w="9893300"/>
              </a:tblGrid>
              <a:tr h="254000">
                <a:tc gridSpan="2">
                  <a:txBody>
                    <a:bodyPr/>
                    <a:lstStyle/>
                    <a:p>
                      <a:r>
                        <a:rPr lang="en-US" sz="1200" smtClean="0"/>
                        <a:t>Milestone(s)</a:t>
                      </a:r>
                      <a:endParaRPr 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r>
                        <a:rPr lang="en-US" sz="1200" b="1" smtClean="0"/>
                        <a:t>Date</a:t>
                      </a:r>
                      <a:endParaRPr lang="en-US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smtClean="0"/>
                        <a:t>Description</a:t>
                      </a:r>
                      <a:endParaRPr lang="en-US" sz="1200" b="1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r>
                        <a:rPr lang="en-US" sz="1200" smtClean="0"/>
                        <a:t>01/15/2015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Emissions Browser</a:t>
                      </a:r>
                      <a:endParaRPr lang="en-US" sz="1200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r>
                        <a:rPr lang="en-US" sz="1200" smtClean="0"/>
                        <a:t>01/22/2015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Model-to-obs</a:t>
                      </a:r>
                      <a:endParaRPr lang="en-US" sz="1200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r>
                        <a:rPr lang="en-US" sz="1200" smtClean="0"/>
                        <a:t>01/29/2015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ENVIRON SA </a:t>
                      </a:r>
                      <a:endParaRPr lang="en-US" sz="1200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r>
                        <a:rPr lang="en-US" sz="1200" smtClean="0"/>
                        <a:t>02/05/2015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Dynamic Geospatial</a:t>
                      </a:r>
                      <a:endParaRPr lang="en-US" sz="1200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r>
                        <a:rPr lang="en-US" sz="1200" smtClean="0"/>
                        <a:t>02/12/2015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MPE </a:t>
                      </a:r>
                      <a:endParaRPr lang="en-US" sz="1200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r>
                        <a:rPr lang="en-US" sz="1200" smtClean="0"/>
                        <a:t>02/19/2015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Platform Release</a:t>
                      </a:r>
                      <a:endParaRPr lang="en-US" sz="1200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r>
                        <a:rPr lang="en-US" sz="1200" smtClean="0"/>
                        <a:t>02/26/2015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User Upload</a:t>
                      </a:r>
                      <a:endParaRPr lang="en-US" sz="1200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r>
                        <a:rPr lang="en-US" sz="1200" smtClean="0"/>
                        <a:t>03/31/2015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Release</a:t>
                      </a:r>
                      <a:endParaRPr lang="en-US" sz="120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62220253"/>
              </p:ext>
            </p:extLst>
          </p:nvPr>
        </p:nvGraphicFramePr>
        <p:xfrm>
          <a:off x="609600" y="3556000"/>
          <a:ext cx="109728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500"/>
                <a:gridCol w="1079500"/>
                <a:gridCol w="1079500"/>
                <a:gridCol w="7988300"/>
              </a:tblGrid>
              <a:tr h="254000">
                <a:tc gridSpan="3">
                  <a:txBody>
                    <a:bodyPr/>
                    <a:lstStyle/>
                    <a:p>
                      <a:r>
                        <a:rPr lang="en-US" sz="1200" dirty="0" smtClean="0"/>
                        <a:t>Task(s)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r>
                        <a:rPr lang="en-US" sz="1200" b="1" smtClean="0"/>
                        <a:t>Duration
(days)</a:t>
                      </a:r>
                      <a:endParaRPr lang="en-US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smtClean="0"/>
                        <a:t>Start Date</a:t>
                      </a:r>
                      <a:endParaRPr lang="en-US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smtClean="0"/>
                        <a:t>End Date</a:t>
                      </a:r>
                      <a:endParaRPr lang="en-US" sz="1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smtClean="0"/>
                        <a:t>Description</a:t>
                      </a:r>
                      <a:endParaRPr lang="en-US" sz="1200" b="1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r>
                        <a:rPr lang="en-US" sz="1200" smtClean="0"/>
                        <a:t>17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01/15/2015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01/31/2015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Planning</a:t>
                      </a:r>
                      <a:endParaRPr lang="en-US" sz="1200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r>
                        <a:rPr lang="en-US" sz="1200" smtClean="0"/>
                        <a:t>38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01/22/2015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02/28/2015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Development</a:t>
                      </a:r>
                      <a:endParaRPr lang="en-US" sz="1200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r>
                        <a:rPr lang="en-US" sz="1200" smtClean="0"/>
                        <a:t>17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03/01/2015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03/17/2015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Testing</a:t>
                      </a:r>
                      <a:endParaRPr lang="en-US" sz="1200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r>
                        <a:rPr lang="en-US" sz="1200" smtClean="0"/>
                        <a:t>14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03/18/2015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03/31/2015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mtClean="0"/>
                        <a:t>Release</a:t>
                      </a:r>
                      <a:endParaRPr lang="en-US" sz="12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609600" y="330200"/>
            <a:ext cx="5080000" cy="30777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400" smtClean="0"/>
              <a:t>Timeline: 1/15/2015 - 3/31/2015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62278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Platform status – expand studies page to include status of platform sub parts – scenarios, etc.</a:t>
            </a:r>
          </a:p>
          <a:p>
            <a:r>
              <a:rPr lang="en-US" dirty="0" smtClean="0"/>
              <a:t>Create timeline for data transfer and platform delivery – present at </a:t>
            </a:r>
            <a:r>
              <a:rPr lang="en-US" dirty="0" smtClean="0"/>
              <a:t>Feb. 3 DW ops. </a:t>
            </a:r>
            <a:r>
              <a:rPr lang="en-US" dirty="0" smtClean="0"/>
              <a:t>meeting</a:t>
            </a:r>
          </a:p>
          <a:p>
            <a:r>
              <a:rPr lang="en-US" dirty="0" smtClean="0"/>
              <a:t>Add milestones to timeline (</a:t>
            </a:r>
            <a:r>
              <a:rPr lang="en-US" dirty="0"/>
              <a:t>F</a:t>
            </a:r>
            <a:r>
              <a:rPr lang="en-US" dirty="0" smtClean="0"/>
              <a:t>eb 25 tech. committee, late </a:t>
            </a:r>
            <a:r>
              <a:rPr lang="en-US" dirty="0"/>
              <a:t>A</a:t>
            </a:r>
            <a:r>
              <a:rPr lang="en-US" dirty="0" smtClean="0"/>
              <a:t>pril tech. committee, western modeling &amp; international transport modeling EPA may)</a:t>
            </a:r>
          </a:p>
          <a:p>
            <a:r>
              <a:rPr lang="en-US" dirty="0" smtClean="0"/>
              <a:t>Quarterly </a:t>
            </a:r>
            <a:r>
              <a:rPr lang="en-US" dirty="0" smtClean="0"/>
              <a:t>reports (2014 Q4, 2015 Q1)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9009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Planning document for DW operations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Web documentation</a:t>
            </a:r>
            <a:endParaRPr lang="en-US" dirty="0" smtClean="0"/>
          </a:p>
          <a:p>
            <a:pPr lvl="1"/>
            <a:r>
              <a:rPr lang="en-US" dirty="0"/>
              <a:t>G</a:t>
            </a:r>
            <a:r>
              <a:rPr lang="en-US" dirty="0" smtClean="0"/>
              <a:t>eneral </a:t>
            </a:r>
            <a:r>
              <a:rPr lang="en-US" dirty="0" smtClean="0"/>
              <a:t>help/about page (do we want to generate content dynamically from </a:t>
            </a:r>
            <a:r>
              <a:rPr lang="en-US" dirty="0" smtClean="0"/>
              <a:t>wiki/forum content?)</a:t>
            </a:r>
            <a:endParaRPr lang="en-US" dirty="0" smtClean="0"/>
          </a:p>
          <a:p>
            <a:pPr lvl="1"/>
            <a:r>
              <a:rPr lang="en-US" dirty="0" smtClean="0"/>
              <a:t>EPA  </a:t>
            </a:r>
            <a:r>
              <a:rPr lang="en-US" dirty="0" smtClean="0"/>
              <a:t>(</a:t>
            </a:r>
            <a:r>
              <a:rPr lang="en-US" dirty="0" smtClean="0"/>
              <a:t>national </a:t>
            </a:r>
            <a:r>
              <a:rPr lang="en-US" dirty="0" smtClean="0"/>
              <a:t>O&amp;G workgroup; four corners CH4 &amp; AQ) </a:t>
            </a:r>
            <a:r>
              <a:rPr lang="en-US" dirty="0" smtClean="0"/>
              <a:t>repository</a:t>
            </a:r>
            <a:endParaRPr lang="en-US" dirty="0" smtClean="0"/>
          </a:p>
          <a:p>
            <a:r>
              <a:rPr lang="en-US" dirty="0" smtClean="0"/>
              <a:t>File request &amp; delivery &amp; inventory tracking</a:t>
            </a:r>
          </a:p>
          <a:p>
            <a:pPr lvl="1"/>
            <a:r>
              <a:rPr lang="en-US" dirty="0" smtClean="0"/>
              <a:t>New data request form</a:t>
            </a:r>
          </a:p>
          <a:p>
            <a:pPr lvl="1"/>
            <a:r>
              <a:rPr lang="en-US" dirty="0" smtClean="0"/>
              <a:t>ftp transfer </a:t>
            </a:r>
            <a:r>
              <a:rPr lang="en-US" dirty="0" smtClean="0"/>
              <a:t>client tool</a:t>
            </a:r>
            <a:endParaRPr lang="en-US" dirty="0" smtClean="0"/>
          </a:p>
          <a:p>
            <a:r>
              <a:rPr lang="en-US" dirty="0"/>
              <a:t>File transfer and platform </a:t>
            </a:r>
            <a:r>
              <a:rPr lang="en-US" dirty="0" smtClean="0"/>
              <a:t>release</a:t>
            </a:r>
          </a:p>
          <a:p>
            <a:endParaRPr lang="en-US" dirty="0"/>
          </a:p>
          <a:p>
            <a:r>
              <a:rPr lang="en-US" dirty="0" smtClean="0"/>
              <a:t>Visualization tools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(just talking about vis tools here…)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15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Visualization tools - Need statement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MPE</a:t>
            </a:r>
          </a:p>
          <a:p>
            <a:pPr lvl="1"/>
            <a:r>
              <a:rPr lang="en-US" dirty="0" smtClean="0"/>
              <a:t>Preliminary</a:t>
            </a:r>
          </a:p>
          <a:p>
            <a:pPr lvl="1"/>
            <a:r>
              <a:rPr lang="en-US" dirty="0" smtClean="0"/>
              <a:t>Release</a:t>
            </a:r>
          </a:p>
          <a:p>
            <a:pPr lvl="1"/>
            <a:r>
              <a:rPr lang="en-US" dirty="0" smtClean="0"/>
              <a:t>User upload</a:t>
            </a:r>
            <a:endParaRPr lang="en-US" dirty="0" smtClean="0"/>
          </a:p>
          <a:p>
            <a:r>
              <a:rPr lang="en-US" dirty="0" smtClean="0"/>
              <a:t>Display of air quality results </a:t>
            </a:r>
            <a:endParaRPr lang="en-US" dirty="0" smtClean="0"/>
          </a:p>
          <a:p>
            <a:pPr lvl="1"/>
            <a:r>
              <a:rPr lang="en-US" dirty="0" smtClean="0"/>
              <a:t>e</a:t>
            </a:r>
            <a:r>
              <a:rPr lang="en-US" dirty="0" smtClean="0"/>
              <a:t>missions</a:t>
            </a:r>
          </a:p>
          <a:p>
            <a:pPr lvl="1"/>
            <a:r>
              <a:rPr lang="en-US" dirty="0" smtClean="0"/>
              <a:t>m</a:t>
            </a:r>
            <a:r>
              <a:rPr lang="en-US" dirty="0" smtClean="0"/>
              <a:t>odeling</a:t>
            </a:r>
          </a:p>
          <a:p>
            <a:pPr lvl="1"/>
            <a:r>
              <a:rPr lang="en-US" dirty="0" smtClean="0"/>
              <a:t>observations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62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Visualization tools - Methodology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Reference modeling platform supporting documents</a:t>
            </a:r>
          </a:p>
          <a:p>
            <a:pPr lvl="1"/>
            <a:r>
              <a:rPr lang="en-US" dirty="0" smtClean="0"/>
              <a:t>Modeling protocol</a:t>
            </a:r>
          </a:p>
          <a:p>
            <a:pPr lvl="1"/>
            <a:r>
              <a:rPr lang="en-US" dirty="0" smtClean="0"/>
              <a:t>MPE</a:t>
            </a:r>
          </a:p>
          <a:p>
            <a:r>
              <a:rPr lang="en-US" dirty="0" smtClean="0"/>
              <a:t>Observational datasets</a:t>
            </a:r>
          </a:p>
          <a:p>
            <a:pPr lvl="1"/>
            <a:r>
              <a:rPr lang="en-US" dirty="0" smtClean="0"/>
              <a:t>Network protocols, etc.</a:t>
            </a:r>
          </a:p>
          <a:p>
            <a:r>
              <a:rPr lang="en-US" dirty="0" smtClean="0"/>
              <a:t>Reference data processing steps</a:t>
            </a:r>
          </a:p>
          <a:p>
            <a:pPr lvl="1"/>
            <a:r>
              <a:rPr lang="en-US" dirty="0" smtClean="0"/>
              <a:t>Data aggregation</a:t>
            </a:r>
          </a:p>
          <a:p>
            <a:pPr lvl="1"/>
            <a:r>
              <a:rPr lang="en-US" dirty="0" smtClean="0"/>
              <a:t>Map chemical species from PGM output to observational data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06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Visualization tools - Primary uses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MPE: preliminary model results to support MPE</a:t>
            </a:r>
          </a:p>
          <a:p>
            <a:pPr lvl="1"/>
            <a:r>
              <a:rPr lang="en-US" dirty="0" smtClean="0"/>
              <a:t>All graphics should be marked “preliminary”</a:t>
            </a:r>
          </a:p>
          <a:p>
            <a:pPr lvl="1"/>
            <a:r>
              <a:rPr lang="en-US" dirty="0" smtClean="0"/>
              <a:t>Access to preliminary data restricted to 3SAQS collaborators “expert/performance evaluation group”</a:t>
            </a:r>
          </a:p>
          <a:p>
            <a:r>
              <a:rPr lang="en-US" dirty="0" smtClean="0"/>
              <a:t>Platform release: modeling platforms officially released by the DW</a:t>
            </a:r>
          </a:p>
          <a:p>
            <a:pPr lvl="1"/>
            <a:r>
              <a:rPr lang="en-US" dirty="0" smtClean="0"/>
              <a:t>Graphics are considered “final”</a:t>
            </a:r>
          </a:p>
          <a:p>
            <a:pPr lvl="1"/>
            <a:r>
              <a:rPr lang="en-US" dirty="0" smtClean="0"/>
              <a:t>Access to general users</a:t>
            </a:r>
          </a:p>
          <a:p>
            <a:r>
              <a:rPr lang="en-US" dirty="0" smtClean="0"/>
              <a:t>Subsequent data analysis: support datasets uploaded by users 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omparisons of separate model runs</a:t>
            </a:r>
          </a:p>
          <a:p>
            <a:pPr lvl="1"/>
            <a:r>
              <a:rPr lang="en-US" dirty="0" smtClean="0"/>
              <a:t>MPE of uploaded datasets (e.g. dynamic </a:t>
            </a:r>
            <a:r>
              <a:rPr lang="en-US" dirty="0" smtClean="0"/>
              <a:t>obs. </a:t>
            </a:r>
            <a:r>
              <a:rPr lang="en-US" dirty="0" smtClean="0"/>
              <a:t>comparisons; non-3SAQS model runs)</a:t>
            </a:r>
          </a:p>
          <a:p>
            <a:r>
              <a:rPr lang="en-US" dirty="0" smtClean="0"/>
              <a:t>AQRV analysis </a:t>
            </a:r>
            <a:r>
              <a:rPr lang="en-US" dirty="0" smtClean="0"/>
              <a:t>applications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67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Visualization tools – design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Standard for what tools should look like</a:t>
            </a:r>
          </a:p>
          <a:p>
            <a:r>
              <a:rPr lang="en-US" dirty="0" smtClean="0"/>
              <a:t>Color scheme </a:t>
            </a:r>
            <a:endParaRPr lang="en-US" dirty="0"/>
          </a:p>
          <a:p>
            <a:pPr lvl="1"/>
            <a:r>
              <a:rPr lang="en-US" dirty="0" smtClean="0"/>
              <a:t>chemical species</a:t>
            </a:r>
          </a:p>
          <a:p>
            <a:pPr lvl="1"/>
            <a:r>
              <a:rPr lang="en-US" dirty="0" smtClean="0"/>
              <a:t>Negative vs positive differences color (heat) </a:t>
            </a:r>
          </a:p>
          <a:p>
            <a:r>
              <a:rPr lang="en-US" dirty="0" smtClean="0"/>
              <a:t>Metadata conventions</a:t>
            </a:r>
          </a:p>
          <a:p>
            <a:r>
              <a:rPr lang="en-US" dirty="0" smtClean="0"/>
              <a:t>Legends, etc. </a:t>
            </a:r>
          </a:p>
          <a:p>
            <a:r>
              <a:rPr lang="en-US" dirty="0" smtClean="0"/>
              <a:t>UI conventions</a:t>
            </a:r>
          </a:p>
          <a:p>
            <a:pPr lvl="1"/>
            <a:r>
              <a:rPr lang="en-US" dirty="0" smtClean="0"/>
              <a:t>Dropdowns, etc. to select data dimensions</a:t>
            </a:r>
          </a:p>
          <a:p>
            <a:pPr lvl="2"/>
            <a:r>
              <a:rPr lang="en-US" dirty="0" smtClean="0"/>
              <a:t>Parameter</a:t>
            </a:r>
          </a:p>
          <a:p>
            <a:pPr lvl="2"/>
            <a:r>
              <a:rPr lang="en-US" dirty="0" smtClean="0"/>
              <a:t>Time</a:t>
            </a:r>
          </a:p>
          <a:p>
            <a:pPr lvl="2"/>
            <a:r>
              <a:rPr lang="en-US" dirty="0" smtClean="0"/>
              <a:t>Space (horizontal domain, vertical layer)</a:t>
            </a:r>
          </a:p>
          <a:p>
            <a:r>
              <a:rPr lang="en-US" dirty="0" smtClean="0"/>
              <a:t>Nomenclature</a:t>
            </a:r>
          </a:p>
          <a:p>
            <a:pPr lvl="1"/>
            <a:r>
              <a:rPr lang="en-US" dirty="0" smtClean="0"/>
              <a:t>Chemical species names/acronyms </a:t>
            </a:r>
          </a:p>
          <a:p>
            <a:pPr lvl="1"/>
            <a:r>
              <a:rPr lang="en-US" dirty="0" smtClean="0"/>
              <a:t>Met fields, etc.</a:t>
            </a:r>
          </a:p>
        </p:txBody>
      </p:sp>
    </p:spTree>
    <p:extLst>
      <p:ext uri="{BB962C8B-B14F-4D97-AF65-F5344CB8AC3E}">
        <p14:creationId xmlns:p14="http://schemas.microsoft.com/office/powerpoint/2010/main" val="147920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Visualization tools – criteria for MPE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1800" dirty="0" smtClean="0">
                <a:hlinkClick r:id="rId2"/>
              </a:rPr>
              <a:t>http://vibe.cira.colostate.edu/wiki/wiki/1024/3sdw-analysis-products</a:t>
            </a:r>
            <a:endParaRPr lang="en-US" sz="1800" dirty="0" smtClean="0"/>
          </a:p>
          <a:p>
            <a:r>
              <a:rPr lang="en-US" dirty="0" smtClean="0"/>
              <a:t>Plot types</a:t>
            </a:r>
          </a:p>
          <a:p>
            <a:pPr lvl="1"/>
            <a:r>
              <a:rPr lang="en-US" dirty="0" smtClean="0"/>
              <a:t>Scatter </a:t>
            </a:r>
          </a:p>
          <a:p>
            <a:pPr lvl="1"/>
            <a:r>
              <a:rPr lang="en-US" dirty="0" smtClean="0"/>
              <a:t>Time series (model-to-</a:t>
            </a:r>
            <a:r>
              <a:rPr lang="en-US" dirty="0" err="1" smtClean="0"/>
              <a:t>obs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Spatial  (image browser/ </a:t>
            </a:r>
            <a:r>
              <a:rPr lang="en-US" dirty="0"/>
              <a:t>D</a:t>
            </a:r>
            <a:r>
              <a:rPr lang="en-US" dirty="0" smtClean="0"/>
              <a:t>ustin’s </a:t>
            </a:r>
            <a:r>
              <a:rPr lang="en-US" dirty="0" smtClean="0"/>
              <a:t>tools)</a:t>
            </a:r>
          </a:p>
          <a:p>
            <a:pPr lvl="1"/>
            <a:r>
              <a:rPr lang="en-US" dirty="0" smtClean="0"/>
              <a:t>Tile (use image browser)</a:t>
            </a:r>
          </a:p>
          <a:p>
            <a:pPr lvl="1"/>
            <a:r>
              <a:rPr lang="en-US" dirty="0" smtClean="0"/>
              <a:t>Soccer (image browser)</a:t>
            </a:r>
          </a:p>
          <a:p>
            <a:r>
              <a:rPr lang="en-US" dirty="0" smtClean="0"/>
              <a:t>Functionality</a:t>
            </a:r>
          </a:p>
          <a:p>
            <a:pPr lvl="1"/>
            <a:r>
              <a:rPr lang="en-US" dirty="0" smtClean="0"/>
              <a:t>Dynamic calculation of statistics &amp; plots</a:t>
            </a:r>
          </a:p>
          <a:p>
            <a:pPr lvl="1"/>
            <a:r>
              <a:rPr lang="en-US" dirty="0" smtClean="0"/>
              <a:t>Incorporate alternate datasets / special study </a:t>
            </a:r>
            <a:r>
              <a:rPr lang="en-US" dirty="0" smtClean="0"/>
              <a:t>obs.</a:t>
            </a:r>
            <a:endParaRPr lang="en-US" dirty="0" smtClean="0"/>
          </a:p>
          <a:p>
            <a:pPr lvl="1"/>
            <a:r>
              <a:rPr lang="en-US" dirty="0" smtClean="0"/>
              <a:t>Shawn’s site browser (</a:t>
            </a:r>
            <a:r>
              <a:rPr lang="en-US" dirty="0" smtClean="0"/>
              <a:t>obs. </a:t>
            </a:r>
            <a:r>
              <a:rPr lang="en-US" dirty="0" smtClean="0"/>
              <a:t>vs modeled vs difference) on google map</a:t>
            </a:r>
          </a:p>
          <a:p>
            <a:r>
              <a:rPr lang="en-US" dirty="0" smtClean="0"/>
              <a:t>Derivative data sets</a:t>
            </a:r>
          </a:p>
          <a:p>
            <a:pPr lvl="1"/>
            <a:r>
              <a:rPr lang="en-US" dirty="0" smtClean="0"/>
              <a:t>RRFs (derivative data set); nearest neighbor, unmonitored area analysis (merged model and interpolated  </a:t>
            </a:r>
            <a:r>
              <a:rPr lang="en-US" dirty="0" smtClean="0"/>
              <a:t>obs.)</a:t>
            </a:r>
            <a:endParaRPr lang="en-US" dirty="0" smtClean="0"/>
          </a:p>
          <a:p>
            <a:pPr lvl="1"/>
            <a:r>
              <a:rPr lang="en-US" dirty="0" smtClean="0"/>
              <a:t>others…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85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Visualization tools –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</a:t>
            </a:r>
            <a:r>
              <a:rPr lang="en-US" dirty="0" smtClean="0"/>
              <a:t>rep for Feb 25 Tech. Committee meeting</a:t>
            </a:r>
          </a:p>
          <a:p>
            <a:r>
              <a:rPr lang="en-US" dirty="0" smtClean="0"/>
              <a:t>Propose strategy that makes most efficient use of DS developer’s</a:t>
            </a:r>
          </a:p>
          <a:p>
            <a:pPr lvl="1"/>
            <a:r>
              <a:rPr lang="en-US" dirty="0" smtClean="0"/>
              <a:t>plan to incorporate current tools (emissions browser, model-to-</a:t>
            </a:r>
            <a:r>
              <a:rPr lang="en-US" dirty="0" err="1" smtClean="0"/>
              <a:t>obs</a:t>
            </a:r>
            <a:r>
              <a:rPr lang="en-US" dirty="0" smtClean="0"/>
              <a:t>, dynamic spatial viewer, ENVIRON SA tool)</a:t>
            </a:r>
          </a:p>
          <a:p>
            <a:pPr lvl="1"/>
            <a:r>
              <a:rPr lang="en-US" dirty="0" smtClean="0"/>
              <a:t>New tool development</a:t>
            </a:r>
          </a:p>
          <a:p>
            <a:r>
              <a:rPr lang="en-US" dirty="0" smtClean="0"/>
              <a:t>MPE workload</a:t>
            </a:r>
          </a:p>
          <a:p>
            <a:pPr lvl="1"/>
            <a:r>
              <a:rPr lang="en-US" dirty="0" smtClean="0"/>
              <a:t>AMET vs DW tools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23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1" name="OTLSHAPE_T_2bb4b4024d014b1993daba9917074868_HorizontalConnector1"/>
          <p:cNvCxnSpPr/>
          <p:nvPr>
            <p:custDataLst>
              <p:tags r:id="rId2"/>
            </p:custDataLst>
          </p:nvPr>
        </p:nvCxnSpPr>
        <p:spPr>
          <a:xfrm>
            <a:off x="1544151" y="4900380"/>
            <a:ext cx="8108332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0" name="OTLSHAPE_T_5391f3a6739d4d8b8b23479e3c72eae3_HorizontalConnector1"/>
          <p:cNvCxnSpPr/>
          <p:nvPr>
            <p:custDataLst>
              <p:tags r:id="rId3"/>
            </p:custDataLst>
          </p:nvPr>
        </p:nvCxnSpPr>
        <p:spPr>
          <a:xfrm>
            <a:off x="531580" y="4580255"/>
            <a:ext cx="7170574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9" name="OTLSHAPE_T_1ea5b4880c2b43a18f46847fcda9be79_HorizontalConnector1"/>
          <p:cNvCxnSpPr/>
          <p:nvPr>
            <p:custDataLst>
              <p:tags r:id="rId4"/>
            </p:custDataLst>
          </p:nvPr>
        </p:nvCxnSpPr>
        <p:spPr>
          <a:xfrm>
            <a:off x="910209" y="4313555"/>
            <a:ext cx="2432386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8" name="OTLSHAPE_T_460ab0578b0f4a26b5b7934fefdbbcbe_HorizontalConnector1"/>
          <p:cNvCxnSpPr/>
          <p:nvPr>
            <p:custDataLst>
              <p:tags r:id="rId5"/>
            </p:custDataLst>
          </p:nvPr>
        </p:nvCxnSpPr>
        <p:spPr>
          <a:xfrm>
            <a:off x="630047" y="4046855"/>
            <a:ext cx="1909472" cy="0"/>
          </a:xfrm>
          <a:prstGeom prst="line">
            <a:avLst/>
          </a:prstGeom>
          <a:ln w="9525" cap="flat" cmpd="sng" algn="ctr">
            <a:solidFill>
              <a:srgbClr val="CCCCC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7" name="OTLSHAPE_M_03e7a59323ba4036bcb7f1720a94e1df_Connector1"/>
          <p:cNvCxnSpPr/>
          <p:nvPr>
            <p:custDataLst>
              <p:tags r:id="rId6"/>
            </p:custDataLst>
          </p:nvPr>
        </p:nvCxnSpPr>
        <p:spPr>
          <a:xfrm>
            <a:off x="11264986" y="2605828"/>
            <a:ext cx="0" cy="442172"/>
          </a:xfrm>
          <a:prstGeom prst="line">
            <a:avLst/>
          </a:prstGeom>
          <a:ln w="9525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6" name="OTLSHAPE_M_90250f4a93b54678a4928a2765dca498_Connector1"/>
          <p:cNvCxnSpPr/>
          <p:nvPr>
            <p:custDataLst>
              <p:tags r:id="rId7"/>
            </p:custDataLst>
          </p:nvPr>
        </p:nvCxnSpPr>
        <p:spPr>
          <a:xfrm>
            <a:off x="7479054" y="2605828"/>
            <a:ext cx="0" cy="442172"/>
          </a:xfrm>
          <a:prstGeom prst="line">
            <a:avLst/>
          </a:prstGeom>
          <a:ln w="9525" cap="flat" cmpd="sng" algn="ctr">
            <a:solidFill>
              <a:schemeClr val="accent6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5" name="OTLSHAPE_M_32f7f02b6981425986e3b8a1efbe14df_Connector1"/>
          <p:cNvCxnSpPr/>
          <p:nvPr>
            <p:custDataLst>
              <p:tags r:id="rId8"/>
            </p:custDataLst>
          </p:nvPr>
        </p:nvCxnSpPr>
        <p:spPr>
          <a:xfrm>
            <a:off x="6675977" y="2153285"/>
            <a:ext cx="0" cy="894715"/>
          </a:xfrm>
          <a:prstGeom prst="line">
            <a:avLst/>
          </a:prstGeom>
          <a:ln w="9525" cap="flat" cmpd="sng" algn="ctr">
            <a:solidFill>
              <a:schemeClr val="accent5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4" name="OTLSHAPE_M_cf32a25e6ca74312a525122cdc30f000_Connector1"/>
          <p:cNvCxnSpPr/>
          <p:nvPr>
            <p:custDataLst>
              <p:tags r:id="rId9"/>
            </p:custDataLst>
          </p:nvPr>
        </p:nvCxnSpPr>
        <p:spPr>
          <a:xfrm>
            <a:off x="5872900" y="2605828"/>
            <a:ext cx="0" cy="442172"/>
          </a:xfrm>
          <a:prstGeom prst="line">
            <a:avLst/>
          </a:prstGeom>
          <a:ln w="9525" cap="flat" cmpd="sng" algn="ctr">
            <a:solidFill>
              <a:schemeClr val="accent4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3" name="OTLSHAPE_M_9e628d7f611b486ab3914f34364b39b1_Connector2"/>
          <p:cNvCxnSpPr/>
          <p:nvPr>
            <p:custDataLst>
              <p:tags r:id="rId10"/>
            </p:custDataLst>
          </p:nvPr>
        </p:nvCxnSpPr>
        <p:spPr>
          <a:xfrm>
            <a:off x="5069823" y="2664375"/>
            <a:ext cx="0" cy="383625"/>
          </a:xfrm>
          <a:prstGeom prst="line">
            <a:avLst/>
          </a:prstGeom>
          <a:ln w="9525" cap="flat" cmpd="sng" algn="ctr">
            <a:solidFill>
              <a:schemeClr val="accent3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2" name="OTLSHAPE_M_9e628d7f611b486ab3914f34364b39b1_Connector1"/>
          <p:cNvCxnSpPr/>
          <p:nvPr>
            <p:custDataLst>
              <p:tags r:id="rId11"/>
            </p:custDataLst>
          </p:nvPr>
        </p:nvCxnSpPr>
        <p:spPr>
          <a:xfrm>
            <a:off x="5069823" y="2153285"/>
            <a:ext cx="0" cy="340572"/>
          </a:xfrm>
          <a:prstGeom prst="line">
            <a:avLst/>
          </a:prstGeom>
          <a:ln w="9525" cap="flat" cmpd="sng" algn="ctr">
            <a:solidFill>
              <a:schemeClr val="accent3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1" name="OTLSHAPE_M_bb3b5737a70c48c39a110c2e6cd2fa6e_Connector1"/>
          <p:cNvCxnSpPr/>
          <p:nvPr>
            <p:custDataLst>
              <p:tags r:id="rId12"/>
            </p:custDataLst>
          </p:nvPr>
        </p:nvCxnSpPr>
        <p:spPr>
          <a:xfrm>
            <a:off x="4266747" y="2605828"/>
            <a:ext cx="0" cy="442172"/>
          </a:xfrm>
          <a:prstGeom prst="line">
            <a:avLst/>
          </a:prstGeom>
          <a:ln w="9525" cap="flat" cmpd="sng" algn="ctr">
            <a:solidFill>
              <a:schemeClr val="accen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0" name="OTLSHAPE_M_d14925b63b36418d972573fd0609f652_Connector2"/>
          <p:cNvCxnSpPr/>
          <p:nvPr>
            <p:custDataLst>
              <p:tags r:id="rId13"/>
            </p:custDataLst>
          </p:nvPr>
        </p:nvCxnSpPr>
        <p:spPr>
          <a:xfrm>
            <a:off x="3463670" y="2664375"/>
            <a:ext cx="0" cy="383625"/>
          </a:xfrm>
          <a:prstGeom prst="line">
            <a:avLst/>
          </a:prstGeom>
          <a:ln w="9525" cap="flat" cmpd="sng" algn="ctr">
            <a:solidFill>
              <a:schemeClr val="accent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9" name="OTLSHAPE_M_d14925b63b36418d972573fd0609f652_Connector1"/>
          <p:cNvCxnSpPr/>
          <p:nvPr>
            <p:custDataLst>
              <p:tags r:id="rId14"/>
            </p:custDataLst>
          </p:nvPr>
        </p:nvCxnSpPr>
        <p:spPr>
          <a:xfrm>
            <a:off x="3463670" y="2153285"/>
            <a:ext cx="0" cy="340572"/>
          </a:xfrm>
          <a:prstGeom prst="line">
            <a:avLst/>
          </a:prstGeom>
          <a:ln w="9525" cap="flat" cmpd="sng" algn="ctr">
            <a:solidFill>
              <a:schemeClr val="accent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8" name="OTLSHAPE_M_a282bc6fd23244f7bbb61cbf8235565c_Connector1"/>
          <p:cNvCxnSpPr/>
          <p:nvPr>
            <p:custDataLst>
              <p:tags r:id="rId15"/>
            </p:custDataLst>
          </p:nvPr>
        </p:nvCxnSpPr>
        <p:spPr>
          <a:xfrm>
            <a:off x="2660594" y="2605828"/>
            <a:ext cx="0" cy="442172"/>
          </a:xfrm>
          <a:prstGeom prst="line">
            <a:avLst/>
          </a:prstGeom>
          <a:ln w="9525" cap="flat" cmpd="sng" algn="ctr">
            <a:solidFill>
              <a:srgbClr val="0072BC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7" name="OTLSHAPE_TB_00000000000000000000000000000000_LeftEndCaps"/>
          <p:cNvSpPr txBox="1"/>
          <p:nvPr>
            <p:custDataLst>
              <p:tags r:id="rId16"/>
            </p:custDataLst>
          </p:nvPr>
        </p:nvSpPr>
        <p:spPr>
          <a:xfrm>
            <a:off x="317500" y="3098969"/>
            <a:ext cx="4699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b="1" spc="-38" smtClean="0">
                <a:solidFill>
                  <a:srgbClr val="C0504D"/>
                </a:solidFill>
                <a:latin typeface="Calibri" panose="020F0502020204030204" pitchFamily="34" charset="0"/>
              </a:rPr>
              <a:t>2015</a:t>
            </a:r>
            <a:endParaRPr lang="en-US" b="1" spc="-38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688" name="OTLSHAPE_TB_00000000000000000000000000000000_RightEndCaps"/>
          <p:cNvSpPr txBox="1"/>
          <p:nvPr>
            <p:custDataLst>
              <p:tags r:id="rId17"/>
            </p:custDataLst>
          </p:nvPr>
        </p:nvSpPr>
        <p:spPr>
          <a:xfrm>
            <a:off x="11411034" y="3098969"/>
            <a:ext cx="4699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b="1" spc="-38" smtClean="0">
                <a:solidFill>
                  <a:srgbClr val="C0504D"/>
                </a:solidFill>
                <a:latin typeface="Calibri" panose="020F0502020204030204" pitchFamily="34" charset="0"/>
              </a:rPr>
              <a:t>2015</a:t>
            </a:r>
            <a:endParaRPr lang="en-US" b="1" spc="-38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689" name="OTLSHAPE_TB_00000000000000000000000000000000_ScaleContainer"/>
          <p:cNvSpPr/>
          <p:nvPr>
            <p:custDataLst>
              <p:tags r:id="rId18"/>
            </p:custDataLst>
          </p:nvPr>
        </p:nvSpPr>
        <p:spPr>
          <a:xfrm>
            <a:off x="933365" y="3048000"/>
            <a:ext cx="10337800" cy="381000"/>
          </a:xfrm>
          <a:prstGeom prst="rect">
            <a:avLst/>
          </a:prstGeom>
          <a:gradFill flip="none" rotWithShape="1">
            <a:gsLst>
              <a:gs pos="0">
                <a:srgbClr val="1F497D"/>
              </a:gs>
              <a:gs pos="0">
                <a:srgbClr val="1F497D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0" name="OTLSHAPE_TB_00000000000000000000000000000000_ElapsedTime"/>
          <p:cNvSpPr/>
          <p:nvPr>
            <p:custDataLst>
              <p:tags r:id="rId19"/>
            </p:custDataLst>
          </p:nvPr>
        </p:nvSpPr>
        <p:spPr>
          <a:xfrm>
            <a:off x="933365" y="3352800"/>
            <a:ext cx="1663700" cy="76200"/>
          </a:xfrm>
          <a:prstGeom prst="rect">
            <a:avLst/>
          </a:prstGeom>
          <a:solidFill>
            <a:srgbClr val="FF0000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>
              <a:rot lat="0" lon="0" rev="0"/>
            </a:lightRig>
          </a:scene3d>
          <a:sp3d>
            <a:bevelT w="12700" h="139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1" name="OTLSHAPE_TB_00000000000000000000000000000000_TodayMarkerShape"/>
          <p:cNvSpPr/>
          <p:nvPr>
            <p:custDataLst>
              <p:tags r:id="rId20"/>
            </p:custDataLst>
          </p:nvPr>
        </p:nvSpPr>
        <p:spPr>
          <a:xfrm>
            <a:off x="2540901" y="3429000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2" name="OTLSHAPE_TB_00000000000000000000000000000000_TodayMarkerText"/>
          <p:cNvSpPr txBox="1"/>
          <p:nvPr>
            <p:custDataLst>
              <p:tags r:id="rId21"/>
            </p:custDataLst>
          </p:nvPr>
        </p:nvSpPr>
        <p:spPr>
          <a:xfrm>
            <a:off x="2415201" y="3556000"/>
            <a:ext cx="368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pc="-12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en-US" sz="1200" spc="-12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93" name="OTLSHAPE_TB_00000000000000000000000000000000_TimescaleInterval1"/>
          <p:cNvSpPr txBox="1"/>
          <p:nvPr>
            <p:custDataLst>
              <p:tags r:id="rId22"/>
            </p:custDataLst>
          </p:nvPr>
        </p:nvSpPr>
        <p:spPr>
          <a:xfrm>
            <a:off x="996865" y="3145473"/>
            <a:ext cx="203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1"/>
                </a:solidFill>
                <a:latin typeface="Calibri" panose="020F0502020204030204" pitchFamily="34" charset="0"/>
              </a:rPr>
              <a:t>Jan</a:t>
            </a:r>
            <a:endParaRPr lang="en-US" sz="1200" spc="-2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694" name="OTLSHAPE_TB_00000000000000000000000000000000_Separator1"/>
          <p:cNvCxnSpPr/>
          <p:nvPr>
            <p:custDataLst>
              <p:tags r:id="rId23"/>
            </p:custDataLst>
          </p:nvPr>
        </p:nvCxnSpPr>
        <p:spPr>
          <a:xfrm>
            <a:off x="4489846" y="313690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5" name="OTLSHAPE_TB_00000000000000000000000000000000_TimescaleInterval2"/>
          <p:cNvSpPr txBox="1"/>
          <p:nvPr>
            <p:custDataLst>
              <p:tags r:id="rId24"/>
            </p:custDataLst>
          </p:nvPr>
        </p:nvSpPr>
        <p:spPr>
          <a:xfrm>
            <a:off x="4553347" y="3145473"/>
            <a:ext cx="228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18" smtClean="0">
                <a:solidFill>
                  <a:schemeClr val="lt1"/>
                </a:solidFill>
                <a:latin typeface="Calibri" panose="020F0502020204030204" pitchFamily="34" charset="0"/>
              </a:rPr>
              <a:t>Feb</a:t>
            </a:r>
            <a:endParaRPr lang="en-US" sz="1200" spc="-18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cxnSp>
        <p:nvCxnSpPr>
          <p:cNvPr id="696" name="OTLSHAPE_TB_00000000000000000000000000000000_Separator2"/>
          <p:cNvCxnSpPr/>
          <p:nvPr>
            <p:custDataLst>
              <p:tags r:id="rId25"/>
            </p:custDataLst>
          </p:nvPr>
        </p:nvCxnSpPr>
        <p:spPr>
          <a:xfrm>
            <a:off x="7702152" y="313690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7" name="OTLSHAPE_TB_00000000000000000000000000000000_TimescaleInterval3"/>
          <p:cNvSpPr txBox="1"/>
          <p:nvPr>
            <p:custDataLst>
              <p:tags r:id="rId26"/>
            </p:custDataLst>
          </p:nvPr>
        </p:nvSpPr>
        <p:spPr>
          <a:xfrm>
            <a:off x="7765654" y="3145473"/>
            <a:ext cx="266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18" smtClean="0">
                <a:solidFill>
                  <a:schemeClr val="lt1"/>
                </a:solidFill>
                <a:latin typeface="Calibri" panose="020F0502020204030204" pitchFamily="34" charset="0"/>
              </a:rPr>
              <a:t>Mar</a:t>
            </a:r>
            <a:endParaRPr lang="en-US" sz="1200" spc="-18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712" name="OTLSHAPE_M_a282bc6fd23244f7bbb61cbf8235565c_Title"/>
          <p:cNvSpPr txBox="1"/>
          <p:nvPr>
            <p:custDataLst>
              <p:tags r:id="rId27"/>
            </p:custDataLst>
          </p:nvPr>
        </p:nvSpPr>
        <p:spPr>
          <a:xfrm>
            <a:off x="2882844" y="2493857"/>
            <a:ext cx="1079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 smtClean="0">
                <a:solidFill>
                  <a:schemeClr val="dk1"/>
                </a:solidFill>
                <a:latin typeface="Calibri" panose="020F0502020204030204" pitchFamily="34" charset="0"/>
              </a:rPr>
              <a:t>Emissions Browser</a:t>
            </a:r>
            <a:endParaRPr lang="en-US" sz="1100" b="1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713" name="OTLSHAPE_M_a282bc6fd23244f7bbb61cbf8235565c_Date"/>
          <p:cNvSpPr txBox="1"/>
          <p:nvPr>
            <p:custDataLst>
              <p:tags r:id="rId28"/>
            </p:custDataLst>
          </p:nvPr>
        </p:nvSpPr>
        <p:spPr>
          <a:xfrm>
            <a:off x="2882844" y="2677075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smtClean="0">
                <a:solidFill>
                  <a:srgbClr val="1F497E"/>
                </a:solidFill>
                <a:latin typeface="Calibri" panose="020F0502020204030204" pitchFamily="34" charset="0"/>
              </a:rPr>
              <a:t>1/15/2015</a:t>
            </a:r>
            <a:endParaRPr lang="en-US" sz="1000" spc="-8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714" name="OTLSHAPE_M_a282bc6fd23244f7bbb61cbf8235565c_Shape"/>
          <p:cNvSpPr/>
          <p:nvPr>
            <p:custDataLst>
              <p:tags r:id="rId29"/>
            </p:custDataLst>
          </p:nvPr>
        </p:nvSpPr>
        <p:spPr>
          <a:xfrm rot="16200000">
            <a:off x="2685994" y="2605828"/>
            <a:ext cx="165100" cy="1651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5" name="OTLSHAPE_M_d14925b63b36418d972573fd0609f652_Title"/>
          <p:cNvSpPr txBox="1"/>
          <p:nvPr>
            <p:custDataLst>
              <p:tags r:id="rId30"/>
            </p:custDataLst>
          </p:nvPr>
        </p:nvSpPr>
        <p:spPr>
          <a:xfrm>
            <a:off x="3685920" y="2041313"/>
            <a:ext cx="800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smtClean="0">
                <a:solidFill>
                  <a:schemeClr val="dk1"/>
                </a:solidFill>
                <a:latin typeface="Calibri" panose="020F0502020204030204" pitchFamily="34" charset="0"/>
              </a:rPr>
              <a:t>Model-to-obs</a:t>
            </a:r>
            <a:endParaRPr lang="en-US" sz="1100" b="1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716" name="OTLSHAPE_M_d14925b63b36418d972573fd0609f652_Date"/>
          <p:cNvSpPr txBox="1"/>
          <p:nvPr>
            <p:custDataLst>
              <p:tags r:id="rId31"/>
            </p:custDataLst>
          </p:nvPr>
        </p:nvSpPr>
        <p:spPr>
          <a:xfrm>
            <a:off x="3685920" y="2224532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smtClean="0">
                <a:solidFill>
                  <a:srgbClr val="1F497E"/>
                </a:solidFill>
                <a:latin typeface="Calibri" panose="020F0502020204030204" pitchFamily="34" charset="0"/>
              </a:rPr>
              <a:t>1/22/2015</a:t>
            </a:r>
            <a:endParaRPr lang="en-US" sz="1000" spc="-8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717" name="OTLSHAPE_M_d14925b63b36418d972573fd0609f652_Shape"/>
          <p:cNvSpPr/>
          <p:nvPr>
            <p:custDataLst>
              <p:tags r:id="rId32"/>
            </p:custDataLst>
          </p:nvPr>
        </p:nvSpPr>
        <p:spPr>
          <a:xfrm rot="16200000">
            <a:off x="3489070" y="2153285"/>
            <a:ext cx="165100" cy="165100"/>
          </a:xfrm>
          <a:prstGeom prst="flowChartMerg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" name="OTLSHAPE_M_bb3b5737a70c48c39a110c2e6cd2fa6e_Title"/>
          <p:cNvSpPr txBox="1"/>
          <p:nvPr>
            <p:custDataLst>
              <p:tags r:id="rId33"/>
            </p:custDataLst>
          </p:nvPr>
        </p:nvSpPr>
        <p:spPr>
          <a:xfrm>
            <a:off x="4488997" y="2493857"/>
            <a:ext cx="762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 smtClean="0">
                <a:solidFill>
                  <a:schemeClr val="dk1"/>
                </a:solidFill>
                <a:latin typeface="Calibri" panose="020F0502020204030204" pitchFamily="34" charset="0"/>
              </a:rPr>
              <a:t>ENVIRON SA </a:t>
            </a:r>
            <a:endParaRPr lang="en-US" sz="1100" b="1" spc="-8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719" name="OTLSHAPE_M_bb3b5737a70c48c39a110c2e6cd2fa6e_Date"/>
          <p:cNvSpPr txBox="1"/>
          <p:nvPr>
            <p:custDataLst>
              <p:tags r:id="rId34"/>
            </p:custDataLst>
          </p:nvPr>
        </p:nvSpPr>
        <p:spPr>
          <a:xfrm>
            <a:off x="4488997" y="2677075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smtClean="0">
                <a:solidFill>
                  <a:srgbClr val="1F497E"/>
                </a:solidFill>
                <a:latin typeface="Calibri" panose="020F0502020204030204" pitchFamily="34" charset="0"/>
              </a:rPr>
              <a:t>1/29/2015</a:t>
            </a:r>
            <a:endParaRPr lang="en-US" sz="1000" spc="-8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720" name="OTLSHAPE_M_bb3b5737a70c48c39a110c2e6cd2fa6e_Shape"/>
          <p:cNvSpPr/>
          <p:nvPr>
            <p:custDataLst>
              <p:tags r:id="rId35"/>
            </p:custDataLst>
          </p:nvPr>
        </p:nvSpPr>
        <p:spPr>
          <a:xfrm rot="16200000">
            <a:off x="4292147" y="2605828"/>
            <a:ext cx="165100" cy="165100"/>
          </a:xfrm>
          <a:prstGeom prst="flowChartMerg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" name="OTLSHAPE_M_9e628d7f611b486ab3914f34364b39b1_Title"/>
          <p:cNvSpPr txBox="1"/>
          <p:nvPr>
            <p:custDataLst>
              <p:tags r:id="rId36"/>
            </p:custDataLst>
          </p:nvPr>
        </p:nvSpPr>
        <p:spPr>
          <a:xfrm>
            <a:off x="5292073" y="2041313"/>
            <a:ext cx="1155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 smtClean="0">
                <a:solidFill>
                  <a:schemeClr val="dk1"/>
                </a:solidFill>
                <a:latin typeface="Calibri" panose="020F0502020204030204" pitchFamily="34" charset="0"/>
              </a:rPr>
              <a:t>Dynamic Geospatial</a:t>
            </a:r>
            <a:endParaRPr lang="en-US" sz="1100" b="1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722" name="OTLSHAPE_M_9e628d7f611b486ab3914f34364b39b1_Date"/>
          <p:cNvSpPr txBox="1"/>
          <p:nvPr>
            <p:custDataLst>
              <p:tags r:id="rId37"/>
            </p:custDataLst>
          </p:nvPr>
        </p:nvSpPr>
        <p:spPr>
          <a:xfrm>
            <a:off x="5292073" y="2224532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smtClean="0">
                <a:solidFill>
                  <a:srgbClr val="1F497E"/>
                </a:solidFill>
                <a:latin typeface="Calibri" panose="020F0502020204030204" pitchFamily="34" charset="0"/>
              </a:rPr>
              <a:t>2/5/2015</a:t>
            </a:r>
            <a:endParaRPr lang="en-US" sz="1000" spc="-8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723" name="OTLSHAPE_M_9e628d7f611b486ab3914f34364b39b1_Shape"/>
          <p:cNvSpPr/>
          <p:nvPr>
            <p:custDataLst>
              <p:tags r:id="rId38"/>
            </p:custDataLst>
          </p:nvPr>
        </p:nvSpPr>
        <p:spPr>
          <a:xfrm rot="16200000">
            <a:off x="5095223" y="2153285"/>
            <a:ext cx="165100" cy="165100"/>
          </a:xfrm>
          <a:prstGeom prst="flowChartMerge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4" name="OTLSHAPE_M_cf32a25e6ca74312a525122cdc30f000_Title"/>
          <p:cNvSpPr txBox="1"/>
          <p:nvPr>
            <p:custDataLst>
              <p:tags r:id="rId39"/>
            </p:custDataLst>
          </p:nvPr>
        </p:nvSpPr>
        <p:spPr>
          <a:xfrm>
            <a:off x="6095150" y="2493857"/>
            <a:ext cx="304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2" smtClean="0">
                <a:solidFill>
                  <a:schemeClr val="dk1"/>
                </a:solidFill>
                <a:latin typeface="Calibri" panose="020F0502020204030204" pitchFamily="34" charset="0"/>
              </a:rPr>
              <a:t>MPE </a:t>
            </a:r>
            <a:endParaRPr lang="en-US" sz="1100" b="1" spc="-12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725" name="OTLSHAPE_M_cf32a25e6ca74312a525122cdc30f000_Date"/>
          <p:cNvSpPr txBox="1"/>
          <p:nvPr>
            <p:custDataLst>
              <p:tags r:id="rId40"/>
            </p:custDataLst>
          </p:nvPr>
        </p:nvSpPr>
        <p:spPr>
          <a:xfrm>
            <a:off x="6095150" y="2677075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smtClean="0">
                <a:solidFill>
                  <a:srgbClr val="1F497E"/>
                </a:solidFill>
                <a:latin typeface="Calibri" panose="020F0502020204030204" pitchFamily="34" charset="0"/>
              </a:rPr>
              <a:t>2/12/2015</a:t>
            </a:r>
            <a:endParaRPr lang="en-US" sz="1000" spc="-8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726" name="OTLSHAPE_M_cf32a25e6ca74312a525122cdc30f000_Shape"/>
          <p:cNvSpPr/>
          <p:nvPr>
            <p:custDataLst>
              <p:tags r:id="rId41"/>
            </p:custDataLst>
          </p:nvPr>
        </p:nvSpPr>
        <p:spPr>
          <a:xfrm rot="16200000">
            <a:off x="5898300" y="2605828"/>
            <a:ext cx="165100" cy="165100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7" name="OTLSHAPE_M_32f7f02b6981425986e3b8a1efbe14df_Title"/>
          <p:cNvSpPr txBox="1"/>
          <p:nvPr>
            <p:custDataLst>
              <p:tags r:id="rId42"/>
            </p:custDataLst>
          </p:nvPr>
        </p:nvSpPr>
        <p:spPr>
          <a:xfrm>
            <a:off x="6898227" y="2041313"/>
            <a:ext cx="990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 smtClean="0">
                <a:solidFill>
                  <a:schemeClr val="dk1"/>
                </a:solidFill>
                <a:latin typeface="Calibri" panose="020F0502020204030204" pitchFamily="34" charset="0"/>
              </a:rPr>
              <a:t>Platform Release</a:t>
            </a:r>
            <a:endParaRPr lang="en-US" sz="1100" b="1" spc="-8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728" name="OTLSHAPE_M_32f7f02b6981425986e3b8a1efbe14df_Date"/>
          <p:cNvSpPr txBox="1"/>
          <p:nvPr>
            <p:custDataLst>
              <p:tags r:id="rId43"/>
            </p:custDataLst>
          </p:nvPr>
        </p:nvSpPr>
        <p:spPr>
          <a:xfrm>
            <a:off x="6898227" y="2224532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smtClean="0">
                <a:solidFill>
                  <a:srgbClr val="1F497E"/>
                </a:solidFill>
                <a:latin typeface="Calibri" panose="020F0502020204030204" pitchFamily="34" charset="0"/>
              </a:rPr>
              <a:t>2/19/2015</a:t>
            </a:r>
            <a:endParaRPr lang="en-US" sz="1000" spc="-8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729" name="OTLSHAPE_M_32f7f02b6981425986e3b8a1efbe14df_Shape"/>
          <p:cNvSpPr/>
          <p:nvPr>
            <p:custDataLst>
              <p:tags r:id="rId44"/>
            </p:custDataLst>
          </p:nvPr>
        </p:nvSpPr>
        <p:spPr>
          <a:xfrm rot="16200000">
            <a:off x="6701377" y="2153285"/>
            <a:ext cx="165100" cy="165100"/>
          </a:xfrm>
          <a:prstGeom prst="flowChartMerge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0" name="OTLSHAPE_M_90250f4a93b54678a4928a2765dca498_Title"/>
          <p:cNvSpPr txBox="1"/>
          <p:nvPr>
            <p:custDataLst>
              <p:tags r:id="rId45"/>
            </p:custDataLst>
          </p:nvPr>
        </p:nvSpPr>
        <p:spPr>
          <a:xfrm>
            <a:off x="7701304" y="2493857"/>
            <a:ext cx="723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2" smtClean="0">
                <a:solidFill>
                  <a:schemeClr val="dk1"/>
                </a:solidFill>
                <a:latin typeface="Calibri" panose="020F0502020204030204" pitchFamily="34" charset="0"/>
              </a:rPr>
              <a:t>User Upload</a:t>
            </a:r>
            <a:endParaRPr lang="en-US" sz="1100" b="1" spc="-2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731" name="OTLSHAPE_M_90250f4a93b54678a4928a2765dca498_Date"/>
          <p:cNvSpPr txBox="1"/>
          <p:nvPr>
            <p:custDataLst>
              <p:tags r:id="rId46"/>
            </p:custDataLst>
          </p:nvPr>
        </p:nvSpPr>
        <p:spPr>
          <a:xfrm>
            <a:off x="7701304" y="2677075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smtClean="0">
                <a:solidFill>
                  <a:srgbClr val="1F497E"/>
                </a:solidFill>
                <a:latin typeface="Calibri" panose="020F0502020204030204" pitchFamily="34" charset="0"/>
              </a:rPr>
              <a:t>2/26/2015</a:t>
            </a:r>
            <a:endParaRPr lang="en-US" sz="1000" spc="-8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732" name="OTLSHAPE_M_90250f4a93b54678a4928a2765dca498_Shape"/>
          <p:cNvSpPr/>
          <p:nvPr>
            <p:custDataLst>
              <p:tags r:id="rId47"/>
            </p:custDataLst>
          </p:nvPr>
        </p:nvSpPr>
        <p:spPr>
          <a:xfrm rot="16200000">
            <a:off x="7504454" y="2605828"/>
            <a:ext cx="165100" cy="165100"/>
          </a:xfrm>
          <a:prstGeom prst="flowChartMerg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3" name="OTLSHAPE_M_03e7a59323ba4036bcb7f1720a94e1df_Title"/>
          <p:cNvSpPr txBox="1"/>
          <p:nvPr>
            <p:custDataLst>
              <p:tags r:id="rId48"/>
            </p:custDataLst>
          </p:nvPr>
        </p:nvSpPr>
        <p:spPr>
          <a:xfrm>
            <a:off x="11487236" y="2493857"/>
            <a:ext cx="457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 smtClean="0">
                <a:solidFill>
                  <a:schemeClr val="dk1"/>
                </a:solidFill>
                <a:latin typeface="Calibri" panose="020F0502020204030204" pitchFamily="34" charset="0"/>
              </a:rPr>
              <a:t>Release</a:t>
            </a:r>
            <a:endParaRPr lang="en-US" sz="1100" b="1" spc="-8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734" name="OTLSHAPE_M_03e7a59323ba4036bcb7f1720a94e1df_Date"/>
          <p:cNvSpPr txBox="1"/>
          <p:nvPr>
            <p:custDataLst>
              <p:tags r:id="rId49"/>
            </p:custDataLst>
          </p:nvPr>
        </p:nvSpPr>
        <p:spPr>
          <a:xfrm>
            <a:off x="11487236" y="2677075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smtClean="0">
                <a:solidFill>
                  <a:srgbClr val="1F497E"/>
                </a:solidFill>
                <a:latin typeface="Calibri" panose="020F0502020204030204" pitchFamily="34" charset="0"/>
              </a:rPr>
              <a:t>3/31/2015</a:t>
            </a:r>
            <a:endParaRPr lang="en-US" sz="1000" spc="-8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735" name="OTLSHAPE_M_03e7a59323ba4036bcb7f1720a94e1df_Shape"/>
          <p:cNvSpPr/>
          <p:nvPr>
            <p:custDataLst>
              <p:tags r:id="rId50"/>
            </p:custDataLst>
          </p:nvPr>
        </p:nvSpPr>
        <p:spPr>
          <a:xfrm rot="16200000">
            <a:off x="11290386" y="2605828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6" name="OTLSHAPE_T_460ab0578b0f4a26b5b7934fefdbbcbe_Shape"/>
          <p:cNvSpPr/>
          <p:nvPr>
            <p:custDataLst>
              <p:tags r:id="rId51"/>
            </p:custDataLst>
          </p:nvPr>
        </p:nvSpPr>
        <p:spPr>
          <a:xfrm>
            <a:off x="2539519" y="3945255"/>
            <a:ext cx="1955800" cy="203200"/>
          </a:xfrm>
          <a:prstGeom prst="rect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7" name="OTLSHAPE_T_460ab0578b0f4a26b5b7934fefdbbcbe_ShapePercentage" hidden="1"/>
          <p:cNvSpPr/>
          <p:nvPr>
            <p:custDataLst>
              <p:tags r:id="rId52"/>
            </p:custDataLst>
          </p:nvPr>
        </p:nvSpPr>
        <p:spPr>
          <a:xfrm>
            <a:off x="2539519" y="3945255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8" name="OTLSHAPE_T_460ab0578b0f4a26b5b7934fefdbbcbe_Duration" hidden="1"/>
          <p:cNvSpPr txBox="1"/>
          <p:nvPr>
            <p:custDataLst>
              <p:tags r:id="rId53"/>
            </p:custDataLst>
          </p:nvPr>
        </p:nvSpPr>
        <p:spPr>
          <a:xfrm>
            <a:off x="0" y="3945255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mtClean="0">
                <a:solidFill>
                  <a:srgbClr val="C0504D"/>
                </a:solidFill>
                <a:latin typeface="Calibri" panose="020F0502020204030204" pitchFamily="34" charset="0"/>
              </a:rPr>
              <a:t>17 days</a:t>
            </a:r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739" name="OTLSHAPE_T_460ab0578b0f4a26b5b7934fefdbbcbe_TextPercentage" hidden="1"/>
          <p:cNvSpPr txBox="1"/>
          <p:nvPr>
            <p:custDataLst>
              <p:tags r:id="rId54"/>
            </p:custDataLst>
          </p:nvPr>
        </p:nvSpPr>
        <p:spPr>
          <a:xfrm>
            <a:off x="0" y="41002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740" name="OTLSHAPE_T_460ab0578b0f4a26b5b7934fefdbbcbe_StartDate" hidden="1"/>
          <p:cNvSpPr txBox="1"/>
          <p:nvPr>
            <p:custDataLst>
              <p:tags r:id="rId55"/>
            </p:custDataLst>
          </p:nvPr>
        </p:nvSpPr>
        <p:spPr>
          <a:xfrm>
            <a:off x="0" y="41002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741" name="OTLSHAPE_T_460ab0578b0f4a26b5b7934fefdbbcbe_EndDate" hidden="1"/>
          <p:cNvSpPr txBox="1"/>
          <p:nvPr>
            <p:custDataLst>
              <p:tags r:id="rId56"/>
            </p:custDataLst>
          </p:nvPr>
        </p:nvSpPr>
        <p:spPr>
          <a:xfrm>
            <a:off x="0" y="41002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742" name="OTLSHAPE_T_460ab0578b0f4a26b5b7934fefdbbcbe_JoinedDate"/>
          <p:cNvSpPr txBox="1"/>
          <p:nvPr>
            <p:custDataLst>
              <p:tags r:id="rId57"/>
            </p:custDataLst>
          </p:nvPr>
        </p:nvSpPr>
        <p:spPr>
          <a:xfrm>
            <a:off x="4540647" y="3969343"/>
            <a:ext cx="1206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smtClean="0">
                <a:solidFill>
                  <a:srgbClr val="1F497E"/>
                </a:solidFill>
                <a:latin typeface="Calibri" panose="020F0502020204030204" pitchFamily="34" charset="0"/>
              </a:rPr>
              <a:t>1/15/2015 - 1/31/2015</a:t>
            </a:r>
            <a:endParaRPr lang="en-US" sz="1000" spc="-6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743" name="OTLSHAPE_T_460ab0578b0f4a26b5b7934fefdbbcbe_Title"/>
          <p:cNvSpPr txBox="1"/>
          <p:nvPr>
            <p:custDataLst>
              <p:tags r:id="rId58"/>
            </p:custDataLst>
          </p:nvPr>
        </p:nvSpPr>
        <p:spPr>
          <a:xfrm>
            <a:off x="127000" y="3961596"/>
            <a:ext cx="508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smtClean="0">
                <a:solidFill>
                  <a:schemeClr val="dk1"/>
                </a:solidFill>
                <a:latin typeface="Calibri" panose="020F0502020204030204" pitchFamily="34" charset="0"/>
              </a:rPr>
              <a:t>Planning</a:t>
            </a:r>
            <a:endParaRPr lang="en-US" sz="1100" b="1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744" name="OTLSHAPE_T_1ea5b4880c2b43a18f46847fcda9be79_Shape"/>
          <p:cNvSpPr/>
          <p:nvPr>
            <p:custDataLst>
              <p:tags r:id="rId59"/>
            </p:custDataLst>
          </p:nvPr>
        </p:nvSpPr>
        <p:spPr>
          <a:xfrm>
            <a:off x="3342595" y="4211955"/>
            <a:ext cx="4368800" cy="2032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5" name="OTLSHAPE_T_1ea5b4880c2b43a18f46847fcda9be79_ShapePercentage" hidden="1"/>
          <p:cNvSpPr/>
          <p:nvPr>
            <p:custDataLst>
              <p:tags r:id="rId60"/>
            </p:custDataLst>
          </p:nvPr>
        </p:nvSpPr>
        <p:spPr>
          <a:xfrm>
            <a:off x="3342595" y="4211955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6" name="OTLSHAPE_T_1ea5b4880c2b43a18f46847fcda9be79_Duration" hidden="1"/>
          <p:cNvSpPr txBox="1"/>
          <p:nvPr>
            <p:custDataLst>
              <p:tags r:id="rId61"/>
            </p:custDataLst>
          </p:nvPr>
        </p:nvSpPr>
        <p:spPr>
          <a:xfrm>
            <a:off x="0" y="4211955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mtClean="0">
                <a:solidFill>
                  <a:srgbClr val="C0504D"/>
                </a:solidFill>
                <a:latin typeface="Calibri" panose="020F0502020204030204" pitchFamily="34" charset="0"/>
              </a:rPr>
              <a:t>38 days</a:t>
            </a:r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747" name="OTLSHAPE_T_1ea5b4880c2b43a18f46847fcda9be79_TextPercentage" hidden="1"/>
          <p:cNvSpPr txBox="1"/>
          <p:nvPr>
            <p:custDataLst>
              <p:tags r:id="rId62"/>
            </p:custDataLst>
          </p:nvPr>
        </p:nvSpPr>
        <p:spPr>
          <a:xfrm>
            <a:off x="0" y="43669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748" name="OTLSHAPE_T_1ea5b4880c2b43a18f46847fcda9be79_StartDate" hidden="1"/>
          <p:cNvSpPr txBox="1"/>
          <p:nvPr>
            <p:custDataLst>
              <p:tags r:id="rId63"/>
            </p:custDataLst>
          </p:nvPr>
        </p:nvSpPr>
        <p:spPr>
          <a:xfrm>
            <a:off x="0" y="43669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749" name="OTLSHAPE_T_1ea5b4880c2b43a18f46847fcda9be79_EndDate" hidden="1"/>
          <p:cNvSpPr txBox="1"/>
          <p:nvPr>
            <p:custDataLst>
              <p:tags r:id="rId64"/>
            </p:custDataLst>
          </p:nvPr>
        </p:nvSpPr>
        <p:spPr>
          <a:xfrm>
            <a:off x="0" y="43669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750" name="OTLSHAPE_T_1ea5b4880c2b43a18f46847fcda9be79_JoinedDate"/>
          <p:cNvSpPr txBox="1"/>
          <p:nvPr>
            <p:custDataLst>
              <p:tags r:id="rId65"/>
            </p:custDataLst>
          </p:nvPr>
        </p:nvSpPr>
        <p:spPr>
          <a:xfrm>
            <a:off x="7752954" y="4236043"/>
            <a:ext cx="1206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smtClean="0">
                <a:solidFill>
                  <a:srgbClr val="1F497E"/>
                </a:solidFill>
                <a:latin typeface="Calibri" panose="020F0502020204030204" pitchFamily="34" charset="0"/>
              </a:rPr>
              <a:t>1/22/2015 - 2/28/2015</a:t>
            </a:r>
            <a:endParaRPr lang="en-US" sz="1000" spc="-6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751" name="OTLSHAPE_T_1ea5b4880c2b43a18f46847fcda9be79_Title"/>
          <p:cNvSpPr txBox="1"/>
          <p:nvPr>
            <p:custDataLst>
              <p:tags r:id="rId66"/>
            </p:custDataLst>
          </p:nvPr>
        </p:nvSpPr>
        <p:spPr>
          <a:xfrm>
            <a:off x="127000" y="4228296"/>
            <a:ext cx="787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smtClean="0">
                <a:solidFill>
                  <a:schemeClr val="dk1"/>
                </a:solidFill>
                <a:latin typeface="Calibri" panose="020F0502020204030204" pitchFamily="34" charset="0"/>
              </a:rPr>
              <a:t>Development</a:t>
            </a:r>
            <a:endParaRPr lang="en-US" sz="1100" b="1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752" name="OTLSHAPE_T_5391f3a6739d4d8b8b23479e3c72eae3_Shape"/>
          <p:cNvSpPr/>
          <p:nvPr>
            <p:custDataLst>
              <p:tags r:id="rId67"/>
            </p:custDataLst>
          </p:nvPr>
        </p:nvSpPr>
        <p:spPr>
          <a:xfrm>
            <a:off x="7702154" y="4478655"/>
            <a:ext cx="19558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3" name="OTLSHAPE_T_5391f3a6739d4d8b8b23479e3c72eae3_ShapePercentage" hidden="1"/>
          <p:cNvSpPr/>
          <p:nvPr>
            <p:custDataLst>
              <p:tags r:id="rId68"/>
            </p:custDataLst>
          </p:nvPr>
        </p:nvSpPr>
        <p:spPr>
          <a:xfrm>
            <a:off x="7702154" y="4478655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4" name="OTLSHAPE_T_5391f3a6739d4d8b8b23479e3c72eae3_Duration" hidden="1"/>
          <p:cNvSpPr txBox="1"/>
          <p:nvPr>
            <p:custDataLst>
              <p:tags r:id="rId69"/>
            </p:custDataLst>
          </p:nvPr>
        </p:nvSpPr>
        <p:spPr>
          <a:xfrm>
            <a:off x="0" y="4478655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mtClean="0">
                <a:solidFill>
                  <a:srgbClr val="C0504D"/>
                </a:solidFill>
                <a:latin typeface="Calibri" panose="020F0502020204030204" pitchFamily="34" charset="0"/>
              </a:rPr>
              <a:t>17 days</a:t>
            </a:r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755" name="OTLSHAPE_T_5391f3a6739d4d8b8b23479e3c72eae3_TextPercentage" hidden="1"/>
          <p:cNvSpPr txBox="1"/>
          <p:nvPr>
            <p:custDataLst>
              <p:tags r:id="rId70"/>
            </p:custDataLst>
          </p:nvPr>
        </p:nvSpPr>
        <p:spPr>
          <a:xfrm>
            <a:off x="0" y="46336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756" name="OTLSHAPE_T_5391f3a6739d4d8b8b23479e3c72eae3_StartDate" hidden="1"/>
          <p:cNvSpPr txBox="1"/>
          <p:nvPr>
            <p:custDataLst>
              <p:tags r:id="rId71"/>
            </p:custDataLst>
          </p:nvPr>
        </p:nvSpPr>
        <p:spPr>
          <a:xfrm>
            <a:off x="0" y="46336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757" name="OTLSHAPE_T_5391f3a6739d4d8b8b23479e3c72eae3_EndDate" hidden="1"/>
          <p:cNvSpPr txBox="1"/>
          <p:nvPr>
            <p:custDataLst>
              <p:tags r:id="rId72"/>
            </p:custDataLst>
          </p:nvPr>
        </p:nvSpPr>
        <p:spPr>
          <a:xfrm>
            <a:off x="0" y="46336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758" name="OTLSHAPE_T_5391f3a6739d4d8b8b23479e3c72eae3_JoinedDate"/>
          <p:cNvSpPr txBox="1"/>
          <p:nvPr>
            <p:custDataLst>
              <p:tags r:id="rId73"/>
            </p:custDataLst>
          </p:nvPr>
        </p:nvSpPr>
        <p:spPr>
          <a:xfrm>
            <a:off x="9703283" y="4502743"/>
            <a:ext cx="1130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smtClean="0">
                <a:solidFill>
                  <a:srgbClr val="1F497E"/>
                </a:solidFill>
                <a:latin typeface="Calibri" panose="020F0502020204030204" pitchFamily="34" charset="0"/>
              </a:rPr>
              <a:t>3/1/2015 - 3/17/2015</a:t>
            </a:r>
            <a:endParaRPr lang="en-US" sz="1000" spc="-6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759" name="OTLSHAPE_T_5391f3a6739d4d8b8b23479e3c72eae3_Title"/>
          <p:cNvSpPr txBox="1"/>
          <p:nvPr>
            <p:custDataLst>
              <p:tags r:id="rId74"/>
            </p:custDataLst>
          </p:nvPr>
        </p:nvSpPr>
        <p:spPr>
          <a:xfrm>
            <a:off x="127000" y="4494996"/>
            <a:ext cx="406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24" smtClean="0">
                <a:solidFill>
                  <a:schemeClr val="dk1"/>
                </a:solidFill>
                <a:latin typeface="Calibri" panose="020F0502020204030204" pitchFamily="34" charset="0"/>
              </a:rPr>
              <a:t>Testing</a:t>
            </a:r>
            <a:endParaRPr lang="en-US" sz="1100" b="1" spc="-2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760" name="OTLSHAPE_T_2bb4b4024d014b1993daba9917074868_Shape"/>
          <p:cNvSpPr/>
          <p:nvPr>
            <p:custDataLst>
              <p:tags r:id="rId75"/>
            </p:custDataLst>
          </p:nvPr>
        </p:nvSpPr>
        <p:spPr>
          <a:xfrm>
            <a:off x="9652483" y="4798780"/>
            <a:ext cx="1612900" cy="2032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1" name="OTLSHAPE_T_2bb4b4024d014b1993daba9917074868_ShapePercentage" hidden="1"/>
          <p:cNvSpPr/>
          <p:nvPr>
            <p:custDataLst>
              <p:tags r:id="rId76"/>
            </p:custDataLst>
          </p:nvPr>
        </p:nvSpPr>
        <p:spPr>
          <a:xfrm>
            <a:off x="9652483" y="479878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2" name="OTLSHAPE_T_2bb4b4024d014b1993daba9917074868_Duration" hidden="1"/>
          <p:cNvSpPr txBox="1"/>
          <p:nvPr>
            <p:custDataLst>
              <p:tags r:id="rId77"/>
            </p:custDataLst>
          </p:nvPr>
        </p:nvSpPr>
        <p:spPr>
          <a:xfrm>
            <a:off x="0" y="4745355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mtClean="0">
                <a:solidFill>
                  <a:srgbClr val="C0504D"/>
                </a:solidFill>
                <a:latin typeface="Calibri" panose="020F0502020204030204" pitchFamily="34" charset="0"/>
              </a:rPr>
              <a:t>14 days</a:t>
            </a:r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763" name="OTLSHAPE_T_2bb4b4024d014b1993daba9917074868_TextPercentage" hidden="1"/>
          <p:cNvSpPr txBox="1"/>
          <p:nvPr>
            <p:custDataLst>
              <p:tags r:id="rId78"/>
            </p:custDataLst>
          </p:nvPr>
        </p:nvSpPr>
        <p:spPr>
          <a:xfrm>
            <a:off x="0" y="49003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764" name="OTLSHAPE_T_2bb4b4024d014b1993daba9917074868_StartDate" hidden="1"/>
          <p:cNvSpPr txBox="1"/>
          <p:nvPr>
            <p:custDataLst>
              <p:tags r:id="rId79"/>
            </p:custDataLst>
          </p:nvPr>
        </p:nvSpPr>
        <p:spPr>
          <a:xfrm>
            <a:off x="0" y="49003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765" name="OTLSHAPE_T_2bb4b4024d014b1993daba9917074868_EndDate" hidden="1"/>
          <p:cNvSpPr txBox="1"/>
          <p:nvPr>
            <p:custDataLst>
              <p:tags r:id="rId80"/>
            </p:custDataLst>
          </p:nvPr>
        </p:nvSpPr>
        <p:spPr>
          <a:xfrm>
            <a:off x="0" y="490038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766" name="OTLSHAPE_T_2bb4b4024d014b1993daba9917074868_JoinedDate"/>
          <p:cNvSpPr txBox="1"/>
          <p:nvPr>
            <p:custDataLst>
              <p:tags r:id="rId81"/>
            </p:custDataLst>
          </p:nvPr>
        </p:nvSpPr>
        <p:spPr>
          <a:xfrm>
            <a:off x="11309436" y="4745355"/>
            <a:ext cx="647700" cy="3100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mtClean="0">
                <a:solidFill>
                  <a:srgbClr val="1F497E"/>
                </a:solidFill>
                <a:latin typeface="Calibri" panose="020F0502020204030204" pitchFamily="34" charset="0"/>
              </a:rPr>
              <a:t>3/18/2015 - 3/31/2015</a:t>
            </a:r>
            <a:endParaRPr lang="en-US" sz="100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767" name="OTLSHAPE_T_2bb4b4024d014b1993daba9917074868_Title"/>
          <p:cNvSpPr txBox="1"/>
          <p:nvPr>
            <p:custDataLst>
              <p:tags r:id="rId82"/>
            </p:custDataLst>
          </p:nvPr>
        </p:nvSpPr>
        <p:spPr>
          <a:xfrm>
            <a:off x="127000" y="4815120"/>
            <a:ext cx="1422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 smtClean="0">
                <a:solidFill>
                  <a:schemeClr val="dk1"/>
                </a:solidFill>
                <a:latin typeface="Calibri" panose="020F0502020204030204" pitchFamily="34" charset="0"/>
              </a:rPr>
              <a:t>Release &amp; user feedback</a:t>
            </a:r>
            <a:endParaRPr lang="en-US" sz="1100" b="1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86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Visualization tools – timeline (draft)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748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TdGFuZGFyZCIsIklzVGVtcGxhdGUiOmZhbHNlLCJWZXJzaW9uIjp7IiRpZCI6IjIiLCJWZXJzaW9uIjoiMy4wLjEiLCJPcmlnaW5hbEFzc2VtYmx5VmVyc2lvbiI6IjMuMDEuMDMuMDAiLCJFZGl0aW9uIjoiQmFzaWMiLCJJc1BsdXNFZGl0aW9uIjpmYWxzZX0sIkVmZmVjdCI6MSwiU3R5bGUiOnsiJGlkIjoiMyIsIlRpbWViYW5kU3R5bGUiOnsiJGlkIjoiNCIsIlNjYWxlTWFya2luZyI6MCwiU2hhcGUiOjAsIlNoYXBlU3R5bGUiOnsiJGlkIjoiNSIsIk1hcmdpbiI6eyIkaWQiOiI2IiwiVG9wIjowLCJMZWZ0IjoxMiwiUmlnaHQiOjEyLCJCb3R0b20iOjB9LCJQYWRkaW5nIjp7IiRpZCI6IjciLCJUb3AiOjUsIkxlZnQiOjAsIlJpZ2h0IjowLCJCb3R0b20iOjV9LCJCYWNrZ3JvdW5kIjp7IiRpZCI6IjgiLCJDb2xvciI6eyIkaWQiOiI5IiwiQSI6MjU1LCJSIjozMSwiRyI6NzMsIkIiOjEyNX19LCJJc1Zpc2libGUiOnRydWUsIldpZHRoIjo4NTg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OCwiRm9udE5hbWUiOiJDYWxpYnJpIiwiSXNCb2xkIjp0cnVlLCJJc0l0YWxpYyI6ZmFsc2UsIklzVW5kZXJsaW5lZCI6ZmFsc2UsIlBhcmVudFN0eWxlIjpudWxsfSwiQXV0b1NpemUiOjAsIkZvcmVncm91bmQiOnsiJGlkIjoiMTUiLCJDb2xvciI6eyIkaWQiOiIxNiIsIkEiOjI1NSwiUiI6MTkyLCJHIjo4MCwiQiI6Nzd9fSwiTWF4V2lkdGgiOiJJbmZpbml0eSIsIk1heEhlaWdodCI6IkluZmluaXR5IiwiU21hcnRGb3JlZ3JvdW5kSXNBY3RpdmUiOmZhbHNlLCJIb3Jpem9udGFsQWxpZ25tZW50IjowLCJWZXJ0aWNhbEFsaWdubWVudCI6MCwiU21hcnRGb3JlZ3JvdW5kIjpudWxsLCJNYXJnaW4iOnsiJGlkIjoiMTciLCJUb3AiOjAsIkxlZnQiOjAsIlJpZ2h0IjoyNSwiQm90dG9tIjowfSwiUGFkZGluZyI6eyIkaWQiOiIxOCIsIlRvcCI6MCwiTGVmdCI6MCwiUmlnaHQiOjAsIkJvdHRvbSI6MH0sIkJhY2tncm91bmQiOnsiJGlkIjoiMTkiLCJDb2xvciI6eyIkaWQiOiIyMCIsIkEiOjg5LCJSIjowLCJHIjowLCJCIjowfX0sIklzVmlzaWJsZSI6dHJ1ZSwiV2lkdGgiOjAuMCwiSGVpZ2h0IjowLjAsIkJvcmRlclN0eWxlIjpudWxsLCJQYXJlbnRTdHlsZSI6bnVsbH0sIkxlZnRFbmRDYXBzU3R5bGUiOnsiJGlkIjoiMjEiLCJGb250U2V0dGluZ3MiOnsiJGlkIjoiMjIiLCJGb250U2l6ZSI6MTgsIkZvbnROYW1lIjoiQ2FsaWJyaSIsIklzQm9sZCI6dHJ1ZSwiSXNJdGFsaWMiOmZhbHNlLCJJc1VuZGVybGluZWQiOmZhbHNlLCJQYXJlbnRTdHlsZSI6bnVsbH0sIkF1dG9TaXplIjowLCJGb3JlZ3JvdW5kIjp7IiRpZCI6IjIzIiwiQ29sb3IiOnsiJGlkIjoiMjQiLCJBIjoyNTUsIlIiOjE5MiwiRyI6ODAsIkIiOjc3fX0sIk1heFdpZHRoIjoiSW5maW5pdHkiLCJNYXhIZWlnaHQiOiJJbmZpbml0eSIsIlNtYXJ0Rm9yZWdyb3VuZElzQWN0aXZlIjpmYWxzZSwiSG9yaXpvbnRhbEFsaWdubWVudCI6MCwiVmVydGljYWxBbGlnbm1lbnQiOjAsIlNtYXJ0Rm9yZWdyb3VuZCI6bnVsbCwiTWFyZ2luIjp7IiRpZCI6IjI1IiwiVG9wIjowLCJMZWZ0IjoyNSwiUmlnaHQiOjAsIkJvdHRvbSI6MH0sIlBhZGRpbmciOnsiJGlkIjoiMjYiLCJUb3AiOjAsIkxlZnQiOjAsIlJpZ2h0IjowLCJCb3R0b20iOjB9LCJCYWNrZ3JvdW5kIjp7IiRpZCI6IjI3IiwiQ29sb3IiOnsiJHJlZiI6IjIwIn19LCJJc1Zpc2libGUiOnRydWUsIldpZHRoIjowLjAsIkhlaWdodCI6MC4wLCJCb3JkZXJTdHlsZSI6bnVsbCwiUGFyZW50U3R5bGUiOm51bGx9LCJUb2RheVRleHRTdHlsZSI6eyIkaWQiOiIyOCIsIkZvbnRTZXR0aW5ncyI6eyIkaWQiOiIyOSIsIkZvbnRTaXplIjoxMiwiRm9udE5hbWUiOiJDYWxpYnJpIiwiSXNCb2xkIjpmYWxzZSwiSXNJdGFsaWMiOmZhbHNlLCJJc1VuZGVybGluZWQiOmZhbHNlLCJQYXJlbnRTdHlsZSI6bnVsbH0sIkF1dG9TaXplIjowLCJGb3JlZ3JvdW5kIjp7IiRpZCI6IjMwIiwiQ29sb3IiOnsiJGlkIjoiMzEiLCJBIjoyNTUsIlIiOjAsIkciOjAsIkIiOjB9fSwiTWF4V2lkdGgiOjIwMC4wLCJNYXhIZWlnaHQiOiJJbmZpbml0eSIsIlNtYXJ0Rm9yZWdyb3VuZElzQWN0aXZlIjpmYWxzZSwiSG9yaXpvbnRhbEFsaWdubWVudCI6MCwiVmVydGljYWxBbGlnbm1lbnQiOjAsIlNtYXJ0Rm9yZWdyb3VuZCI6bnVsbCwiTWFyZ2luIjp7IiRpZCI6IjMyIiwiVG9wIjowLCJMZWZ0IjowLCJSaWdodCI6MCwiQm90dG9tIjowfSwiUGFkZGluZyI6eyIkaWQiOiIzMyIsIlRvcCI6MCwiTGVmdCI6MCwiUmlnaHQiOjAsIkJvdHRvbSI6MH0sIkJhY2tncm91bmQiOnsiJGlkIjoiMzQiLCJDb2xvciI6eyIkcmVmIjoiMjAifX0sIklzVmlzaWJsZSI6dHJ1ZSwiV2lkdGgiOjAuMCwiSGVpZ2h0IjowLjAsIkJvcmRlclN0eWxlIjpudWxsLCJQYXJlbnRTdHlsZSI6bnVsbH0sIlRvZGF5TWFya2VyU3R5bGUiOnsiJGlkIjoiMzUiLCJNYXJnaW4iOnsiJGlkIjoiMzYiLCJUb3AiOjAsIkxlZnQiOjAsIlJpZ2h0IjowLCJCb3R0b20iOjB9LCJQYWRkaW5nIjp7IiRpZCI6IjM3IiwiVG9wIjowLCJMZWZ0IjowLCJSaWdodCI6MCwiQm90dG9tIjowfSwiQmFja2dyb3VuZCI6eyIkaWQiOiIzOCIsIkNvbG9yIjp7IiRpZCI6IjM5IiwiQSI6MjU1LCJSIjoyNTUsIkciOjAsIkIiOjB9fSwiSXNWaXNpYmxlIjp0cnVlLCJXaWR0aCI6MC4wLCJIZWlnaHQiOjAuMCwiQm9yZGVyU3R5bGUiOm51bGwsIlBhcmVudFN0eWxlIjpudWxsfSwiU2NhbGVTdHlsZSI6eyIkaWQiOiI0MCIsIlNob3dTZWdtZW50U2VwYXJhdG9ycyI6dHJ1ZSwiU2VnbWVudFNlcGFyYXRvck9wYWNpdHkiOjMwLCJGb250U2V0dGluZ3MiOnsiJGlkIjoiNDEiLCJGb250U2l6ZSI6MTIsIkZvbnROYW1lIjoiQ2FsaWJyaSIsIklzQm9sZCI6ZmFsc2UsIklzSXRhbGljIjpmYWxzZSwiSXNVbmRlcmxpbmVkIjpmYWxzZSwiUGFyZW50U3R5bGUiOm51bGx9LCJBdXRvU2l6ZSI6MCwiRm9yZWdyb3VuZCI6eyIkaWQiOiI0MiIsIkNvbG9yIjp7IiRpZCI6IjQzIiwiQSI6MjU1LCJSIjoyNTUsIkciOjI1NSwiQiI6MjU1fX0sIk1heFdpZHRoIjoyMDAuMCwiTWF4SGVpZ2h0IjoiSW5maW5pdHkiLCJTbWFydEZvcmVncm91bmRJc0FjdGl2ZSI6ZmFsc2UsIkhvcml6b250YWxBbGlnbm1lbnQiOjAsIlZlcnRpY2FsQWxpZ25tZW50IjoxLCJTbWFydEZvcmVncm91bmQiOm51bGwsIk1hcmdpbiI6eyIkaWQiOiI0NCIsIlRvcCI6MCwiTGVmdCI6NSwiUmlnaHQiOjAsIkJvdHRvbSI6MH0sIlBhZGRpbmciOnsiJGlkIjoiNDUiLCJUb3AiOjAsIkxlZnQiOjAsIlJpZ2h0IjowLCJCb3R0b20iOjB9LCJCYWNrZ3JvdW5kIjp7IiRpZCI6IjQ2IiwiQ29sb3IiOnsiJHJlZiI6IjIwIn19LCJJc1Zpc2libGUiOnRydWUsIldpZHRoIjowLjAsIkhlaWdodCI6MC4wLCJCb3JkZXJTdHlsZSI6bnVsbCwiUGFyZW50U3R5bGUiOm51bGx9LCJFbGFwc2VkVGltZUJhY2tncm91bmQiOnsiJGlkIjoiNDciLCJDb2xvciI6eyIkaWQiOiI0OCIsIkEiOjE5MSwiUiI6MjU1LCJHIjowLCJCIjowfX0sIkFwcGVuZFllYXJPblllYXJDaGFuZ2UiOnRydWUsIkVsYXBzZWRUaW1lRm9ybWF0IjoyLCJUb2RheU1hcmtlclBvc2l0aW9uIjozLCJRdWlja1Bvc2l0aW9uIjoxLCJBYnNvbHV0ZVBvc2l0aW9uIjoyNDAuMCwiTWFyZ2luIjp7IiRpZCI6IjQ5IiwiVG9wIjowLCJMZWZ0IjoxMCwiUmlnaHQiOjEwLCJCb3R0b20iOjB9LCJQYWRkaW5nIjp7IiRpZCI6IjUwIiwiVG9wIjowLCJMZWZ0IjowLCJSaWdodCI6MCwiQm90dG9tIjowfSwiQmFja2dyb3VuZCI6eyIkaWQiOiI1MSIsIkNvbG9yIjp7IiRpZCI6IjUyIiwiQSI6MjU1LCJSIjozMSwiRyI6NzMsIkIiOjEyNX19LCJJc1Zpc2libGUiOnRydWUsIldpZHRoIjowLjAsIkhlaWdodCI6MC4wLCJCb3JkZXJTdHlsZSI6bnVsbCwiUGFyZW50U3R5bGUiOm51bGx9LCJEZWZhdWx0TWlsZXN0b25lU3R5bGUiOnsiJGlkIjoiNTMiLCJTaGFwZSI6MiwiQ29ubmVjdG9yTWFyZ2luIjp7IiRpZCI6IjU0IiwiVG9wIjowLCJMZWZ0IjoyLCJSaWdodCI6MiwiQm90dG9tIjowfSwiQ29ubmVjdG9yU3R5bGUiOnsiJGlkIjoiNTUiLCJMaW5lQ29sb3IiOnsiJGlkIjoiNTYiLCIkdHlwZSI6Ik5MUkUuQ29tbW9uLkRvbS5Tb2xpZENvbG9yQnJ1c2gsIE5MUkUuQ29tbW9uIiwiQ29sb3IiOnsiJGlkIjoiNTciLCJBIjoyNTUsIlIiOjMxLCJHIjo3MywiQiI6MTI2fX0sIkxpbmVXZWlnaHQiOjEuMCwiTGluZVR5cGUiOjAsIlBhcmVudFN0eWxlIjpudWxsfSwiSXNCZWxvd1RpbWViYW5kIjpmYWxzZSwiSGlkZURhdGUiOmZhbHNlLCJTaGFwZVNpemUiOjEsIlNwYWNpbmciOjEuMCwiUGFkZGluZyI6eyIkaWQiOiI1OCIsIlRvcCI6NywiTGVmdCI6MywiUmlnaHQiOjAsIkJvdHRvbSI6Mn0sIlNoYXBlU3R5bGUiOnsiJGlkIjoiNTkiLCJNYXJnaW4iOnsiJGlkIjoiNjAiLCJUb3AiOjAsIkxlZnQiOjAsIlJpZ2h0IjowLCJCb3R0b20iOjB9LCJQYWRkaW5nIjp7IiRpZCI6IjYxIiwiVG9wIjowLCJMZWZ0IjowLCJSaWdodCI6MCwiQm90dG9tIjowfSwiQmFja2dyb3VuZCI6bnVsbCwiSXNWaXNpYmxlIjp0cnVlLCJXaWR0aCI6MTguMCwiSGVpZ2h0IjoyMC4wLCJCb3JkZXJTdHlsZSI6eyIkaWQiOiI2MiIsIkxpbmVDb2xvciI6eyIkaWQiOiI2MyIsIiR0eXBlIjoiTkxSRS5Db21tb24uRG9tLlNvbGlkQ29sb3JCcnVzaCwgTkxSRS5Db21tb24iLCJDb2xvciI6eyIkaWQiOiI2NCIsIkEiOjI1NSwiUiI6MjU1LCJHIjowLCJCIjowfX0sIkxpbmVXZWlnaHQiOjAuMCwiTGluZVR5cGUiOjAsIlBhcmVudFN0eWxlIjpudWxsfSwiUGFyZW50U3R5bGUiOm51bGx9LCJUaXRsZVN0eWxlIjp7IiRpZCI6IjY1IiwiRm9udFNldHRpbmdzIjp7IiRpZCI6IjY2IiwiRm9udFNpemUiOjExLCJGb250TmFtZSI6IkNhbGlicmkiLCJJc0JvbGQiOnRydWUsIklzSXRhbGljIjpmYWxzZSwiSXNVbmRlcmxpbmVkIjpmYWxzZSwiUGFyZW50U3R5bGUiOm51bGx9LCJBdXRvU2l6ZSI6MCwiRm9yZWdyb3VuZCI6eyIkaWQiOiI2NyIsIkNvbG9yIjp7IiRpZCI6IjY4IiwiQSI6MjU1LCJSIjowLCJHIjowLCJCIjowfX0sIk1heFdpZHRoIjoyMDAuMCwiTWF4SGVpZ2h0IjoiSW5maW5pdHkiLCJTbWFydEZvcmVncm91bmRJc0FjdGl2ZSI6ZmFsc2UsIkhvcml6b250YWxBbGlnbm1lbnQiOjAsIlZlcnRpY2FsQWxpZ25tZW50IjowLCJTbWFydEZvcmVncm91bmQiOm51bGwsIk1hcmdpbiI6eyIkaWQiOiI2OSIsIlRvcCI6MCwiTGVmdCI6MCwiUmlnaHQiOjAsIkJvdHRvbSI6MH0sIlBhZGRpbmciOnsiJGlkIjoiNzAiLCJUb3AiOjAsIkxlZnQiOjAsIlJpZ2h0IjowLCJCb3R0b20iOjB9LCJCYWNrZ3JvdW5kIjp7IiRpZCI6IjcxIiwiQ29sb3IiOnsiJHJlZiI6IjIwIn19LCJJc1Zpc2libGUiOnRydWUsIldpZHRoIjowLjAsIkhlaWdodCI6MC4wLCJCb3JkZXJTdHlsZSI6bnVsbCwiUGFyZW50U3R5bGUiOm51bGx9LCJEYXRlU3R5bGUiOnsiJGlkIjoiNzIiLCJGb250U2V0dGluZ3MiOnsiJGlkIjoiNzMiLCJGb250U2l6ZSI6MTAsIkZvbnROYW1lIjoiQ2FsaWJyaSIsIklzQm9sZCI6ZmFsc2UsIklzSXRhbGljIjpmYWxzZSwiSXNVbmRlcmxpbmVkIjpmYWxzZSwiUGFyZW50U3R5bGUiOm51bGx9LCJBdXRvU2l6ZSI6MCwiRm9yZWdyb3VuZCI6eyIkaWQiOiI3NCIsIkNvbG9yIjp7IiRpZCI6Ijc1IiwiQSI6MjU1LCJSIjozMSwiRyI6NzMsIkIiOjEyNn19LCJNYXhXaWR0aCI6MjAwLjAsIk1heEhlaWdodCI6IkluZmluaXR5IiwiU21hcnRGb3JlZ3JvdW5kSXNBY3RpdmUiOmZhbHNlLCJIb3Jpem9udGFsQWxpZ25tZW50IjowLCJWZXJ0aWNhbEFsaWdubWVudCI6MCwiU21hcnRGb3JlZ3JvdW5kIjpudWxsLCJNYXJnaW4iOnsiJGlkIjoiNzYiLCJUb3AiOjAsIkxlZnQiOjAsIlJpZ2h0IjowLCJCb3R0b20iOjB9LCJQYWRkaW5nIjp7IiRpZCI6Ijc3IiwiVG9wIjowLCJMZWZ0IjowLCJSaWdodCI6MCwiQm90dG9tIjowfSwiQmFja2dyb3VuZCI6eyIkaWQiOiI3OCIsIkNvbG9yIjp7IiRyZWYiOiIyMCJ9fSwiSXNWaXNpYmxlIjp0cnVlLCJXaWR0aCI6MC4wLCJIZWlnaHQiOjAuMCwiQm9yZGVyU3R5bGUiOm51bGwsIlBhcmVudFN0eWxlIjpudWxsfSwiRGF0ZUZvcm1hdCI6eyIkaWQiOiI3OSIsIkZvcm1hdFN0cmluZyI6Ik0vZC95eXl5IiwiU2VwYXJhdG9yIjoiLyIsIlVzZUludGVybmF0aW9uYWxEYXRlRm9ybWF0IjpmYWxzZX0sIklzVmlzaWJsZSI6dHJ1ZSwiUGFyZW50U3R5bGUiOm51bGx9LCJEZWZhdWx0VGFza1N0eWxlIjp7IiRpZCI6IjgwIiwiU2hhcGUiOjAsIlNoYXBlVGhpY2tuZXNzIjoxLCJEdXJhdGlvbkZvcm1hdCI6MCwiSW5jbHVkZU5vbldvcmtpbmdEYXlzSW5EdXJhdGlvbiI6dHJ1ZSwiUGVyY2VudGFnZUNvbXBsZXRlU3R5bGUiOnsiJGlkIjoiODEiLCJGb250U2V0dGluZ3MiOnsiJGlkIjoiODIiLCJGb250U2l6ZSI6MTAsIkZvbnROYW1lIjoiQ2FsaWJyaSIsIklzQm9sZCI6ZmFsc2UsIklzSXRhbGljIjpmYWxzZSwiSXNVbmRlcmxpbmVkIjpmYWxzZSwiUGFyZW50U3R5bGUiOm51bGx9LCJBdXRvU2l6ZSI6MCwiRm9yZWdyb3VuZCI6eyIkaWQiOiI4MyIsIkNvbG9yIjp7IiRpZCI6Ijg0IiwiQSI6MjU1LCJSIjoxOTIsIkciOjgwLCJCIjo3N319LCJNYXhXaWR0aCI6MjAwLjAsIk1heEhlaWdodCI6IkluZmluaXR5IiwiU21hcnRGb3JlZ3JvdW5kSXNBY3RpdmUiOmZhbHNlLCJIb3Jpem9udGFsQWxpZ25tZW50IjowLCJWZXJ0aWNhbEFsaWdubWVudCI6MCwiU21hcnRGb3JlZ3JvdW5kIjpudWxsLCJNYXJnaW4iOnsiJGlkIjoiODUiLCJUb3AiOjAsIkxlZnQiOjAsIlJpZ2h0IjowLCJCb3R0b20iOjB9LCJQYWRkaW5nIjp7IiRpZCI6Ijg2IiwiVG9wIjowLCJMZWZ0IjowLCJSaWdodCI6MCwiQm90dG9tIjowfSwiQmFja2dyb3VuZCI6eyIkaWQiOiI4NyIsIkNvbG9yIjp7IiRyZWYiOiIyMCJ9fSwiSXNWaXNpYmxlIjp0cnVlLCJXaWR0aCI6MC4wLCJIZWlnaHQiOjAuMCwiQm9yZGVyU3R5bGUiOm51bGwsIlBhcmVudFN0eWxlIjpudWxsfSwiRHVyYXRpb25TdHlsZSI6eyIkaWQiOiI4OCIsIkZvbnRTZXR0aW5ncyI6eyIkaWQiOiI4OSIsIkZvbnRTaXplIjoxMCwiRm9udE5hbWUiOiJDYWxpYnJpIiwiSXNCb2xkIjpmYWxzZSwiSXNJdGFsaWMiOmZhbHNlLCJJc1VuZGVybGluZWQiOmZhbHNlLCJQYXJlbnRTdHlsZSI6bnVsbH0sIkF1dG9TaXplIjowLCJGb3JlZ3JvdW5kIjp7IiRpZCI6IjkwIiwiQ29sb3IiOnsiJGlkIjoiOTEiLCJBIjoyNTUsIlIiOjE5MiwiRyI6ODAsIkIiOjc3fX0sIk1heFdpZHRoIjoyMDAuMCwiTWF4SGVpZ2h0IjoiSW5maW5pdHkiLCJTbWFydEZvcmVncm91bmRJc0FjdGl2ZSI6ZmFsc2UsIkhvcml6b250YWxBbGlnbm1lbnQiOjAsIlZlcnRpY2FsQWxpZ25tZW50IjowLCJTbWFydEZvcmVncm91bmQiOm51bGwsIk1hcmdpbiI6eyIkaWQiOiI5MiIsIlRvcCI6MCwiTGVmdCI6MCwiUmlnaHQiOjAsIkJvdHRvbSI6MH0sIlBhZGRpbmciOnsiJGlkIjoiOTMiLCJUb3AiOjAsIkxlZnQiOjAsIlJpZ2h0IjowLCJCb3R0b20iOjB9LCJCYWNrZ3JvdW5kIjp7IiRpZCI6Ijk0IiwiQ29sb3IiOnsiJHJlZiI6IjIwIn19LCJJc1Zpc2libGUiOnRydWUsIldpZHRoIjowLjAsIkhlaWdodCI6MC4wLCJCb3JkZXJTdHlsZSI6bnVsbCwiUGFyZW50U3R5bGUiOm51bGx9LCJIb3Jpem9udGFsQ29ubmVjdG9yU3R5bGUiOnsiJGlkIjoiOTUiLCJMaW5lQ29sb3IiOnsiJGlkIjoiOTYiLCIkdHlwZSI6Ik5MUkUuQ29tbW9uLkRvbS5Tb2xpZENvbG9yQnJ1c2gsIE5MUkUuQ29tbW9uIiwiQ29sb3IiOnsiJGlkIjoiOTciLCJBIjoyNTUsIlIiOjIwNCwiRyI6MjA0LCJCIjoyMDR9fSwiTGluZVdlaWdodCI6MS4wLCJMaW5lVHlwZSI6MCwiUGFyZW50U3R5bGUiOm51bGx9LCJWZXJ0aWNhbENvbm5lY3RvclN0eWxlIjp7IiRpZCI6Ijk4IiwiTGluZUNvbG9yIjp7IiRpZCI6Ijk5IiwiJHR5cGUiOiJOTFJFLkNvbW1vbi5Eb20uU29saWRDb2xvckJydXNoLCBOTFJFLkNvbW1vbiIsIkNvbG9yIjp7IiRpZCI6IjEwMCIsIkEiOjI1NSwiUiI6MjA0LCJHIjoyMDQsIkIiOjIwNH19LCJMaW5lV2VpZ2h0IjowLjAsIkxpbmVUeXBlIjowLCJQYXJlbnRTdHlsZSI6bnVsbH0sIk1hcmdpbiI6bnVsbCwiU3RhcnREYXRlUG9zaXRpb24iOjQsIkVuZERhdGVQb3NpdGlvbiI6NCwiVGl0bGVQb3NpdGlvbiI6NSwiRHVyYXRpb25Qb3NpdGlvbiI6NiwiUGVyY2VudGFnZUNvbXBsZXRlZFBvc2l0aW9uIjo2LCJTcGFjaW5nIjo1LCJJc0JlbG93VGltZWJhbmQiOnRydWUsIlBlcmNlbnRhZ2VDb21wbGV0ZVNoYXBlT3BhY2l0eSI6MzUsIlNoYXBlU3R5bGUiOnsiJGlkIjoiMTAxIiwiTWFyZ2luIjp7IiRpZCI6IjEwMiIsIlRvcCI6MCwiTGVmdCI6NCwiUmlnaHQiOjQsIkJvdHRvbSI6MH0sIlBhZGRpbmciOnsiJGlkIjoiMTAzIiwiVG9wIjowLCJMZWZ0IjowLCJSaWdodCI6MCwiQm90dG9tIjowfSwiQmFja2dyb3VuZCI6bnVsbCwiSXNWaXNpYmxlIjp0cnVlLCJXaWR0aCI6MC4wLCJIZWlnaHQiOjE2LjAsIkJvcmRlclN0eWxlIjp7IiRpZCI6IjEwNCIsIkxpbmVDb2xvciI6eyIkaWQiOiIxMDUiLCIkdHlwZSI6Ik5MUkUuQ29tbW9uLkRvbS5Tb2xpZENvbG9yQnJ1c2gsIE5MUkUuQ29tbW9uIiwiQ29sb3IiOnsiJGlkIjoiMTA2IiwiQSI6MjU1LCJSIjoyNTUsIkciOjAsIkIiOjB9fSwiTGluZVdlaWdodCI6MC4wLCJMaW5lVHlwZSI6MCwiUGFyZW50U3R5bGUiOm51bGx9LCJQYXJlbnRTdHlsZSI6bnVsbH0sIlRpdGxlU3R5bGUiOnsiJGlkIjoiMTA3IiwiRm9udFNldHRpbmdzIjp7IiRpZCI6IjEwOCIsIkZvbnRTaXplIjoxMSwiRm9udE5hbWUiOiJDYWxpYnJpIiwiSXNCb2xkIjp0cnVlLCJJc0l0YWxpYyI6ZmFsc2UsIklzVW5kZXJsaW5lZCI6ZmFsc2UsIlBhcmVudFN0eWxlIjpudWxsfSwiQXV0b1NpemUiOjAsIkZvcmVncm91bmQiOnsiJGlkIjoiMTA5IiwiQ29sb3IiOnsiJGlkIjoiMTEwIiwiQSI6MjU1LCJSIjowLCJHIjowLCJCIjowfX0sIk1heFdpZHRoIjo5NjAuMCwiTWF4SGVpZ2h0IjoiSW5maW5pdHkiLCJTbWFydEZvcmVncm91bmRJc0FjdGl2ZSI6ZmFsc2UsIkhvcml6b250YWxBbGlnbm1lbnQiOjAsIlZlcnRpY2FsQWxpZ25tZW50IjowLCJTbWFydEZvcmVncm91bmQiOm51bGwsIk1hcmdpbiI6eyIkaWQiOiIxMTEiLCJUb3AiOjAsIkxlZnQiOjAsIlJpZ2h0IjowLCJCb3R0b20iOjB9LCJQYWRkaW5nIjp7IiRpZCI6IjExMiIsIlRvcCI6MCwiTGVmdCI6MCwiUmlnaHQiOjAsIkJvdHRvbSI6MH0sIkJhY2tncm91bmQiOnsiJGlkIjoiMTEzIiwiQ29sb3IiOnsiJHJlZiI6IjIwIn19LCJJc1Zpc2libGUiOnRydWUsIldpZHRoIjowLjAsIkhlaWdodCI6MC4wLCJCb3JkZXJTdHlsZSI6bnVsbCwiUGFyZW50U3R5bGUiOm51bGx9LCJEYXRlU3R5bGUiOnsiJGlkIjoiMTE0IiwiRm9udFNldHRpbmdzIjp7IiRpZCI6IjExNSIsIkZvbnRTaXplIjoxMCwiRm9udE5hbWUiOiJDYWxpYnJpIiwiSXNCb2xkIjpmYWxzZSwiSXNJdGFsaWMiOmZhbHNlLCJJc1VuZGVybGluZWQiOmZhbHNlLCJQYXJlbnRTdHlsZSI6bnVsbH0sIkF1dG9TaXplIjowLCJGb3JlZ3JvdW5kIjp7IiRpZCI6IjExNiIsIkNvbG9yIjp7IiRpZCI6IjExNyIsIkEiOjI1NSwiUiI6MzEsIkciOjczLCJCIjoxMjZ9fSwiTWF4V2lkdGgiOjIwMC4wLCJNYXhIZWlnaHQiOiJJbmZpbml0eSIsIlNtYXJ0Rm9yZWdyb3VuZElzQWN0aXZlIjpmYWxzZSwiSG9yaXpvbnRhbEFsaWdubWVudCI6MCwiVmVydGljYWxBbGlnbm1lbnQiOjAsIlNtYXJ0Rm9yZWdyb3VuZCI6bnVsbCwiTWFyZ2luIjp7IiRpZCI6IjExOCIsIlRvcCI6MCwiTGVmdCI6MCwiUmlnaHQiOjAsIkJvdHRvbSI6MH0sIlBhZGRpbmciOnsiJGlkIjoiMTE5IiwiVG9wIjowLCJMZWZ0IjowLCJSaWdodCI6MCwiQm90dG9tIjowfSwiQmFja2dyb3VuZCI6eyIkaWQiOiIxMjAiLCJDb2xvciI6eyIkcmVmIjoiMjAifX0sIklzVmlzaWJsZSI6dHJ1ZSwiV2lkdGgiOjAuMCwiSGVpZ2h0IjowLjAsIkJvcmRlclN0eWxlIjpudWxsLCJQYXJlbnRTdHlsZSI6bnVsbH0sIkRhdGVGb3JtYXQiOnsiJGlkIjoiMTIxIiwiRm9ybWF0U3RyaW5nIjoiTS9kL3l5eXkiLCJTZXBhcmF0b3IiOiIvIiwiVXNlSW50ZXJuYXRpb25hbERhdGVGb3JtYXQiOmZhbHNlfSwiSXNWaXNpYmxlIjp0cnVlLCJQYXJlbnRTdHlsZSI6bnVsbH0sIlNob3dFbGFwc2VkVGltZUdyYWRpZW50U3R5bGUiOmZhbHNlfSwiU2NhbGUiOnsiJGlkIjoiMTIyIiwiU3RhcnREYXRlIjoiMjAxNS0wMS0xNVQwMDowMDowMFoiLCJFbmREYXRlIjoiMjAxNS0wMy0zMVQyMzo1OTo1OS45OTlaIiwiRm9ybWF0IjoiTU1NIiwiVHlwZSI6MiwiQXV0b0RhdGVSYW5nZSI6dHJ1ZSwiV29ya2luZ0RheXMiOjMxLCJUb2RheU1hcmtlclRleHQiOiJUb2RheSIsIkF1dG9TY2FsZVR5cGUiOnRydWV9LCJNaWxlc3RvbmVzIjpbeyIkaWQiOiIxMjMiLCJEYXRlIjoiMjAxNS0wMS0xNVQyMzo1OTo1OS45OTlaIiwiU3R5bGUiOnsiJGlkIjoiMTI0IiwiU2hhcGUiOjIsIkNvbm5lY3Rvck1hcmdpbiI6eyIkcmVmIjoiNTQifSwiQ29ubmVjdG9yU3R5bGUiOnsiJGlkIjoiMTI1IiwiTGluZUNvbG9yIjp7IiRpZCI6IjEyNiIsIiR0eXBlIjoiTkxSRS5Db21tb24uRG9tLlNvbGlkQ29sb3JCcnVzaCwgTkxSRS5Db21tb24iLCJDb2xvciI6eyIkaWQiOiIxMjciLCJBIjoxMjcsIlIiOjAsIkciOjExNCwiQiI6MTg4fX0sIkxpbmVXZWlnaHQiOjEuMCwiTGluZVR5cGUiOjAsIlBhcmVudFN0eWxlIjp7IiRyZWYiOiI1NSJ9fSwiSXNCZWxvd1RpbWViYW5kIjpmYWxzZSwiSGlkZURhdGUiOmZhbHNlLCJTaGFwZVNpemUiOjEsIlNwYWNpbmciOjEuMCwiUGFkZGluZyI6eyIkcmVmIjoiNTgifSwiU2hhcGVTdHlsZSI6eyIkaWQiOiIxMjgiLCJNYXJnaW4iOnsiJHJlZiI6IjYwIn0sIlBhZGRpbmciOnsiJHJlZiI6IjYxIn0sIkJhY2tncm91bmQiOnsiJGlkIjoiMTI5IiwiQ29sb3IiOnsiJGlkIjoiMTMwIiwiQSI6MjU1LCJSIjowLCJHIjoxMTQsIkIiOjE4OH19LCJJc1Zpc2libGUiOnRydWUsIldpZHRoIjoxOC4wLCJIZWlnaHQiOjIwLjAsIkJvcmRlclN0eWxlIjp7IiRpZCI6IjEzMSIsIkxpbmVDb2xvciI6eyIkcmVmIjoiNjMifSwiTGluZVdlaWdodCI6MC4wLCJMaW5lVHlwZSI6MCwiUGFyZW50U3R5bGUiOnsiJHJlZiI6IjYyIn19LCJQYXJlbnRTdHlsZSI6eyIkcmVmIjoiNTkifX0sIlRpdGxlU3R5bGUiOnsiJGlkIjoiMTMyIiwiRm9udFNldHRpbmdzIjp7IiRpZCI6IjEzMy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M0IiwiTGluZUNvbG9yIjpudWxsLCJMaW5lV2VpZ2h0IjowLjAsIkxpbmVUeXBlIjowLCJQYXJlbnRTdHlsZSI6bnVsbH0sIlBhcmVudFN0eWxlIjp7IiRyZWYiOiI2NSJ9fSwiRGF0ZVN0eWxlIjp7IiRpZCI6IjEzNSIsIkZvbnRTZXR0aW5ncyI6eyIkaWQiOiIxMzY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MzciLCJMaW5lQ29sb3IiOm51bGwsIkxpbmVXZWlnaHQiOjAuMCwiTGluZVR5cGUiOjAsIlBhcmVudFN0eWxlIjpudWxsfSwiUGFyZW50U3R5bGUiOnsiJHJlZiI6IjcyIn19LCJEYXRlRm9ybWF0Ijp7IiRyZWYiOiI3OSJ9LCJJc1Zpc2libGUiOnRydWUsIlBhcmVudFN0eWxlIjp7IiRyZWYiOiI1MyJ9fSwiUG9zaXRpb24iOnsiJGlkIjoiMTM4IiwiUmF0aW8iOjAuMCwiSXNDdXN0b20iOmZhbHNlfSwiSWQiOiJhMjgyYmM2Zi1kMjMyLTQ0ZjctYmJiNi0xY2JmODIzNTU2NWMiLCJUaXRsZSI6IkVtaXNzaW9ucyBCcm93c2VyIiwiTm90ZSI6bnVsbCwiSHlwZXJsaW5rIjpudWxsLCJJc0NoYW5nZWQiOmZhbHNlLCJJc05ldyI6ZmFsc2V9LHsiJGlkIjoiMTM5IiwiRGF0ZSI6IjIwMTUtMDEtMjJUMjM6NTk6NTkuOTk5WiIsIlN0eWxlIjp7IiRpZCI6IjE0MCIsIlNoYXBlIjoyLCJDb25uZWN0b3JNYXJnaW4iOnsiJHJlZiI6IjU0In0sIkNvbm5lY3RvclN0eWxlIjp7IiRpZCI6IjE0MSIsIkxpbmVDb2xvciI6eyIkaWQiOiIxNDIiLCIkdHlwZSI6Ik5MUkUuQ29tbW9uLkRvbS5Tb2xpZENvbG9yQnJ1c2gsIE5MUkUuQ29tbW9uIiwiQ29sb3IiOnsiJGlkIjoiMTQzIiwiQSI6MTI3LCJSIjo5MSwiRyI6MTU1LCJCIjoyMTN9fSwiTGluZVdlaWdodCI6MS4wLCJMaW5lVHlwZSI6MCwiUGFyZW50U3R5bGUiOnsiJHJlZiI6IjU1In19LCJJc0JlbG93VGltZWJhbmQiOmZhbHNlLCJIaWRlRGF0ZSI6ZmFsc2UsIlNoYXBlU2l6ZSI6MSwiU3BhY2luZyI6MS4wLCJQYWRkaW5nIjp7IiRyZWYiOiI1OCJ9LCJTaGFwZVN0eWxlIjp7IiRpZCI6IjE0NCIsIk1hcmdpbiI6eyIkcmVmIjoiNjAifSwiUGFkZGluZyI6eyIkcmVmIjoiNjEifSwiQmFja2dyb3VuZCI6eyIkaWQiOiIxNDUiLCJDb2xvciI6eyIkaWQiOiIxNDYiLCJBIjoyNTUsIlIiOjkxLCJHIjoxNTUsIkIiOjIxM319LCJJc1Zpc2libGUiOnRydWUsIldpZHRoIjoxOC4wLCJIZWlnaHQiOjIwLjAsIkJvcmRlclN0eWxlIjp7IiRpZCI6IjE0NyIsIkxpbmVDb2xvciI6eyIkcmVmIjoiNjMifSwiTGluZVdlaWdodCI6MC4wLCJMaW5lVHlwZSI6MCwiUGFyZW50U3R5bGUiOnsiJHJlZiI6IjYyIn19LCJQYXJlbnRTdHlsZSI6eyIkcmVmIjoiNTkifX0sIlRpdGxlU3R5bGUiOnsiJGlkIjoiMTQ4IiwiRm9udFNldHRpbmdzIjp7IiRpZCI6IjE0OS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UwIiwiTGluZUNvbG9yIjpudWxsLCJMaW5lV2VpZ2h0IjowLjAsIkxpbmVUeXBlIjowLCJQYXJlbnRTdHlsZSI6bnVsbH0sIlBhcmVudFN0eWxlIjp7IiRyZWYiOiI2NSJ9fSwiRGF0ZVN0eWxlIjp7IiRpZCI6IjE1MSIsIkZvbnRTZXR0aW5ncyI6eyIkaWQiOiIxNTI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NTMiLCJMaW5lQ29sb3IiOm51bGwsIkxpbmVXZWlnaHQiOjAuMCwiTGluZVR5cGUiOjAsIlBhcmVudFN0eWxlIjpudWxsfSwiUGFyZW50U3R5bGUiOnsiJHJlZiI6IjcyIn19LCJEYXRlRm9ybWF0Ijp7IiRyZWYiOiI3OSJ9LCJJc1Zpc2libGUiOnRydWUsIlBhcmVudFN0eWxlIjp7IiRyZWYiOiI1MyJ9fSwiUG9zaXRpb24iOnsiJGlkIjoiMTU0IiwiUmF0aW8iOjAuMCwiSXNDdXN0b20iOmZhbHNlfSwiSWQiOiJkMTQ5MjViNi0zYjM2LTQxOGQtOTcyNS03M2ZkMDYwOWY2NTIiLCJUaXRsZSI6Ik1vZGVsLXRvLW9icyIsIk5vdGUiOm51bGwsIkh5cGVybGluayI6bnVsbCwiSXNDaGFuZ2VkIjpmYWxzZSwiSXNOZXciOmZhbHNlfSx7IiRpZCI6IjE1NSIsIkRhdGUiOiIyMDE1LTAxLTI5VDIzOjU5OjU5Ljk5OVoiLCJTdHlsZSI6eyIkaWQiOiIxNTYiLCJTaGFwZSI6MiwiQ29ubmVjdG9yTWFyZ2luIjp7IiRyZWYiOiI1NCJ9LCJDb25uZWN0b3JTdHlsZSI6eyIkaWQiOiIxNTciLCJMaW5lQ29sb3IiOnsiJGlkIjoiMTU4IiwiJHR5cGUiOiJOTFJFLkNvbW1vbi5Eb20uU29saWRDb2xvckJydXNoLCBOTFJFLkNvbW1vbiIsIkNvbG9yIjp7IiRpZCI6IjE1OSIsIkEiOjEyNywiUiI6MjM3LCJHIjoxMjUsIkIiOjQ5fX0sIkxpbmVXZWlnaHQiOjEuMCwiTGluZVR5cGUiOjAsIlBhcmVudFN0eWxlIjp7IiRyZWYiOiI1NSJ9fSwiSXNCZWxvd1RpbWViYW5kIjpmYWxzZSwiSGlkZURhdGUiOmZhbHNlLCJTaGFwZVNpemUiOjEsIlNwYWNpbmciOjEuMCwiUGFkZGluZyI6eyIkcmVmIjoiNTgifSwiU2hhcGVTdHlsZSI6eyIkaWQiOiIxNjAiLCJNYXJnaW4iOnsiJHJlZiI6IjYwIn0sIlBhZGRpbmciOnsiJHJlZiI6IjYxIn0sIkJhY2tncm91bmQiOnsiJGlkIjoiMTYxIiwiQ29sb3IiOnsiJGlkIjoiMTYyIiwiQSI6MjU1LCJSIjoyMzcsIkciOjEyNSwiQiI6NDl9fSwiSXNWaXNpYmxlIjp0cnVlLCJXaWR0aCI6MTguMCwiSGVpZ2h0IjoyMC4wLCJCb3JkZXJTdHlsZSI6eyIkaWQiOiIxNjMiLCJMaW5lQ29sb3IiOnsiJHJlZiI6IjYzIn0sIkxpbmVXZWlnaHQiOjAuMCwiTGluZVR5cGUiOjAsIlBhcmVudFN0eWxlIjp7IiRyZWYiOiI2MiJ9fSwiUGFyZW50U3R5bGUiOnsiJHJlZiI6IjU5In19LCJUaXRsZVN0eWxlIjp7IiRpZCI6IjE2NCIsIkZvbnRTZXR0aW5ncyI6eyIkaWQiOiIxNjUiLCJGb250U2l6ZSI6MTE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E2NiIsIkxpbmVDb2xvciI6bnVsbCwiTGluZVdlaWdodCI6MC4wLCJMaW5lVHlwZSI6MCwiUGFyZW50U3R5bGUiOm51bGx9LCJQYXJlbnRTdHlsZSI6eyIkcmVmIjoiNjUifX0sIkRhdGVTdHlsZSI6eyIkaWQiOiIxNjciLCJGb250U2V0dGluZ3MiOnsiJGlkIjoiMTY4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Y5IiwiTGluZUNvbG9yIjpudWxsLCJMaW5lV2VpZ2h0IjowLjAsIkxpbmVUeXBlIjowLCJQYXJlbnRTdHlsZSI6bnVsbH0sIlBhcmVudFN0eWxlIjp7IiRyZWYiOiI3MiJ9fSwiRGF0ZUZvcm1hdCI6eyIkcmVmIjoiNzkifSwiSXNWaXNpYmxlIjp0cnVlLCJQYXJlbnRTdHlsZSI6eyIkcmVmIjoiNTMifX0sIlBvc2l0aW9uIjp7IiRpZCI6IjE3MCIsIlJhdGlvIjowLjAsIklzQ3VzdG9tIjpmYWxzZX0sIklkIjoiYmIzYjU3MzctYTcwYy00OGMzLTlhMTEtMGMyZTZjZDJmYTZlIiwiVGl0bGUiOiJFTlZJUk9OIFNBICIsIk5vdGUiOm51bGwsIkh5cGVybGluayI6bnVsbCwiSXNDaGFuZ2VkIjpmYWxzZSwiSXNOZXciOmZhbHNlfSx7IiRpZCI6IjE3MSIsIkRhdGUiOiIyMDE1LTAyLTA1VDIzOjU5OjU5Ljk5OVoiLCJTdHlsZSI6eyIkaWQiOiIxNzIiLCJTaGFwZSI6MiwiQ29ubmVjdG9yTWFyZ2luIjp7IiRyZWYiOiI1NCJ9LCJDb25uZWN0b3JTdHlsZSI6eyIkaWQiOiIxNzMiLCJMaW5lQ29sb3IiOnsiJGlkIjoiMTc0IiwiJHR5cGUiOiJOTFJFLkNvbW1vbi5Eb20uU29saWRDb2xvckJydXNoLCBOTFJFLkNvbW1vbiIsIkNvbG9yIjp7IiRpZCI6IjE3NSIsIkEiOjEyNywiUiI6MTY1LCJHIjoxNjUsIkIiOjE2NX19LCJMaW5lV2VpZ2h0IjoxLjAsIkxpbmVUeXBlIjowLCJQYXJlbnRTdHlsZSI6eyIkcmVmIjoiNTUifX0sIklzQmVsb3dUaW1lYmFuZCI6ZmFsc2UsIkhpZGVEYXRlIjpmYWxzZSwiU2hhcGVTaXplIjoxLCJTcGFjaW5nIjoxLjAsIlBhZGRpbmciOnsiJHJlZiI6IjU4In0sIlNoYXBlU3R5bGUiOnsiJGlkIjoiMTc2IiwiTWFyZ2luIjp7IiRyZWYiOiI2MCJ9LCJQYWRkaW5nIjp7IiRyZWYiOiI2MSJ9LCJCYWNrZ3JvdW5kIjp7IiRpZCI6IjE3NyIsIkNvbG9yIjp7IiRpZCI6IjE3OCIsIkEiOjI1NSwiUiI6MTY1LCJHIjoxNjUsIkIiOjE2NX19LCJJc1Zpc2libGUiOnRydWUsIldpZHRoIjoxOC4wLCJIZWlnaHQiOjIwLjAsIkJvcmRlclN0eWxlIjp7IiRpZCI6IjE3OSIsIkxpbmVDb2xvciI6eyIkcmVmIjoiNjMifSwiTGluZVdlaWdodCI6MC4wLCJMaW5lVHlwZSI6MCwiUGFyZW50U3R5bGUiOnsiJHJlZiI6IjYyIn19LCJQYXJlbnRTdHlsZSI6eyIkcmVmIjoiNTkifX0sIlRpdGxlU3R5bGUiOnsiJGlkIjoiMTgwIiwiRm9udFNldHRpbmdzIjp7IiRpZCI6IjE4MS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gyIiwiTGluZUNvbG9yIjpudWxsLCJMaW5lV2VpZ2h0IjowLjAsIkxpbmVUeXBlIjowLCJQYXJlbnRTdHlsZSI6bnVsbH0sIlBhcmVudFN0eWxlIjp7IiRyZWYiOiI2NSJ9fSwiRGF0ZVN0eWxlIjp7IiRpZCI6IjE4MyIsIkZvbnRTZXR0aW5ncyI6eyIkaWQiOiIxODQ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ODUiLCJMaW5lQ29sb3IiOm51bGwsIkxpbmVXZWlnaHQiOjAuMCwiTGluZVR5cGUiOjAsIlBhcmVudFN0eWxlIjpudWxsfSwiUGFyZW50U3R5bGUiOnsiJHJlZiI6IjcyIn19LCJEYXRlRm9ybWF0Ijp7IiRyZWYiOiI3OSJ9LCJJc1Zpc2libGUiOnRydWUsIlBhcmVudFN0eWxlIjp7IiRyZWYiOiI1MyJ9fSwiUG9zaXRpb24iOnsiJGlkIjoiMTg2IiwiUmF0aW8iOjAuMCwiSXNDdXN0b20iOmZhbHNlfSwiSWQiOiI5ZTYyOGQ3Zi02MTFiLTQ4NmEtYjM5MS00ZjM0MzY0YjM5YjEiLCJUaXRsZSI6IkR5bmFtaWMgR2Vvc3BhdGlhbCIsIk5vdGUiOm51bGwsIkh5cGVybGluayI6bnVsbCwiSXNDaGFuZ2VkIjpmYWxzZSwiSXNOZXciOmZhbHNlfSx7IiRpZCI6IjE4NyIsIkRhdGUiOiIyMDE1LTAyLTEyVDIzOjU5OjU5Ljk5OVoiLCJTdHlsZSI6eyIkaWQiOiIxODgiLCJTaGFwZSI6MiwiQ29ubmVjdG9yTWFyZ2luIjp7IiRyZWYiOiI1NCJ9LCJDb25uZWN0b3JTdHlsZSI6eyIkaWQiOiIxODkiLCJMaW5lQ29sb3IiOnsiJGlkIjoiMTkwIiwiJHR5cGUiOiJOTFJFLkNvbW1vbi5Eb20uU29saWRDb2xvckJydXNoLCBOTFJFLkNvbW1vbiIsIkNvbG9yIjp7IiRpZCI6IjE5MSIsIkEiOjEyNywiUiI6MjU1LCJHIjoxOTIsIkIiOjB9fSwiTGluZVdlaWdodCI6MS4wLCJMaW5lVHlwZSI6MCwiUGFyZW50U3R5bGUiOnsiJHJlZiI6IjU1In19LCJJc0JlbG93VGltZWJhbmQiOmZhbHNlLCJIaWRlRGF0ZSI6ZmFsc2UsIlNoYXBlU2l6ZSI6MSwiU3BhY2luZyI6MS4wLCJQYWRkaW5nIjp7IiRyZWYiOiI1OCJ9LCJTaGFwZVN0eWxlIjp7IiRpZCI6IjE5MiIsIk1hcmdpbiI6eyIkcmVmIjoiNjAifSwiUGFkZGluZyI6eyIkcmVmIjoiNjEifSwiQmFja2dyb3VuZCI6eyIkaWQiOiIxOTMiLCJDb2xvciI6eyIkaWQiOiIxOTQiLCJBIjoyNTUsIlIiOjI1NSwiRyI6MTkyLCJCIjowfX0sIklzVmlzaWJsZSI6dHJ1ZSwiV2lkdGgiOjE4LjAsIkhlaWdodCI6MjAuMCwiQm9yZGVyU3R5bGUiOnsiJGlkIjoiMTk1IiwiTGluZUNvbG9yIjp7IiRyZWYiOiI2MyJ9LCJMaW5lV2VpZ2h0IjowLjAsIkxpbmVUeXBlIjowLCJQYXJlbnRTdHlsZSI6eyIkcmVmIjoiNjIifX0sIlBhcmVudFN0eWxlIjp7IiRyZWYiOiI1OSJ9fSwiVGl0bGVTdHlsZSI6eyIkaWQiOiIxOTYiLCJGb250U2V0dGluZ3MiOnsiJGlkIjoiMTk3IiwiRm9udFNpemUiOjEx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xOTgiLCJMaW5lQ29sb3IiOm51bGwsIkxpbmVXZWlnaHQiOjAuMCwiTGluZVR5cGUiOjAsIlBhcmVudFN0eWxlIjpudWxsfSwiUGFyZW50U3R5bGUiOnsiJHJlZiI6IjY1In19LCJEYXRlU3R5bGUiOnsiJGlkIjoiMTk5IiwiRm9udFNldHRpbmdzIjp7IiRpZCI6IjIwMC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wMSIsIkxpbmVDb2xvciI6bnVsbCwiTGluZVdlaWdodCI6MC4wLCJMaW5lVHlwZSI6MCwiUGFyZW50U3R5bGUiOm51bGx9LCJQYXJlbnRTdHlsZSI6eyIkcmVmIjoiNzIifX0sIkRhdGVGb3JtYXQiOnsiJHJlZiI6Ijc5In0sIklzVmlzaWJsZSI6dHJ1ZSwiUGFyZW50U3R5bGUiOnsiJHJlZiI6IjUzIn19LCJQb3NpdGlvbiI6eyIkaWQiOiIyMDIiLCJSYXRpbyI6MC4wLCJJc0N1c3RvbSI6ZmFsc2V9LCJJZCI6ImNmMzJhMjVlLTZjYTctNDMxMi1hNTI1LTEyMmNkYzMwZjAwMCIsIlRpdGxlIjoiTVBFICIsIk5vdGUiOm51bGwsIkh5cGVybGluayI6bnVsbCwiSXNDaGFuZ2VkIjpmYWxzZSwiSXNOZXciOmZhbHNlfSx7IiRpZCI6IjIwMyIsIkRhdGUiOiIyMDE1LTAyLTE5VDIzOjU5OjU5Ljk5OVoiLCJTdHlsZSI6eyIkaWQiOiIyMDQiLCJTaGFwZSI6MiwiQ29ubmVjdG9yTWFyZ2luIjp7IiRyZWYiOiI1NCJ9LCJDb25uZWN0b3JTdHlsZSI6eyIkaWQiOiIyMDUiLCJMaW5lQ29sb3IiOnsiJGlkIjoiMjA2IiwiJHR5cGUiOiJOTFJFLkNvbW1vbi5Eb20uU29saWRDb2xvckJydXNoLCBOTFJFLkNvbW1vbiIsIkNvbG9yIjp7IiRpZCI6IjIwNyIsIkEiOjEyNywiUiI6NjgsIkciOjExNCwiQiI6MTk2fX0sIkxpbmVXZWlnaHQiOjEuMCwiTGluZVR5cGUiOjAsIlBhcmVudFN0eWxlIjp7IiRyZWYiOiI1NSJ9fSwiSXNCZWxvd1RpbWViYW5kIjpmYWxzZSwiSGlkZURhdGUiOmZhbHNlLCJTaGFwZVNpemUiOjEsIlNwYWNpbmciOjEuMCwiUGFkZGluZyI6eyIkcmVmIjoiNTgifSwiU2hhcGVTdHlsZSI6eyIkaWQiOiIyMDgiLCJNYXJnaW4iOnsiJHJlZiI6IjYwIn0sIlBhZGRpbmciOnsiJHJlZiI6IjYxIn0sIkJhY2tncm91bmQiOnsiJGlkIjoiMjA5IiwiQ29sb3IiOnsiJGlkIjoiMjEwIiwiQSI6MjU1LCJSIjo2OCwiRyI6MTE0LCJCIjoxOTZ9fSwiSXNWaXNpYmxlIjp0cnVlLCJXaWR0aCI6MTguMCwiSGVpZ2h0IjoyMC4wLCJCb3JkZXJTdHlsZSI6eyIkaWQiOiIyMTEiLCJMaW5lQ29sb3IiOnsiJHJlZiI6IjYzIn0sIkxpbmVXZWlnaHQiOjAuMCwiTGluZVR5cGUiOjAsIlBhcmVudFN0eWxlIjp7IiRyZWYiOiI2MiJ9fSwiUGFyZW50U3R5bGUiOnsiJHJlZiI6IjU5In19LCJUaXRsZVN0eWxlIjp7IiRpZCI6IjIxMiIsIkZvbnRTZXR0aW5ncyI6eyIkaWQiOiIyMTMiLCJGb250U2l6ZSI6MTE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IxNCIsIkxpbmVDb2xvciI6bnVsbCwiTGluZVdlaWdodCI6MC4wLCJMaW5lVHlwZSI6MCwiUGFyZW50U3R5bGUiOm51bGx9LCJQYXJlbnRTdHlsZSI6eyIkcmVmIjoiNjUifX0sIkRhdGVTdHlsZSI6eyIkaWQiOiIyMTUiLCJGb250U2V0dGluZ3MiOnsiJGlkIjoiMjE2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E3IiwiTGluZUNvbG9yIjpudWxsLCJMaW5lV2VpZ2h0IjowLjAsIkxpbmVUeXBlIjowLCJQYXJlbnRTdHlsZSI6bnVsbH0sIlBhcmVudFN0eWxlIjp7IiRyZWYiOiI3MiJ9fSwiRGF0ZUZvcm1hdCI6eyIkcmVmIjoiNzkifSwiSXNWaXNpYmxlIjp0cnVlLCJQYXJlbnRTdHlsZSI6eyIkcmVmIjoiNTMifX0sIlBvc2l0aW9uIjp7IiRpZCI6IjIxOCIsIlJhdGlvIjowLjAsIklzQ3VzdG9tIjpmYWxzZX0sIklkIjoiMzJmN2YwMmItNjk4MS00MjU5LTg2ZTMtYjhhMWVmYmUxNGRmIiwiVGl0bGUiOiJQbGF0Zm9ybSBSZWxlYXNlIiwiTm90ZSI6bnVsbCwiSHlwZXJsaW5rIjpudWxsLCJJc0NoYW5nZWQiOmZhbHNlLCJJc05ldyI6ZmFsc2V9LHsiJGlkIjoiMjE5IiwiRGF0ZSI6IjIwMTUtMDItMjZUMjM6NTk6NTkuOTk5WiIsIlN0eWxlIjp7IiRpZCI6IjIyMCIsIlNoYXBlIjoyLCJDb25uZWN0b3JNYXJnaW4iOnsiJHJlZiI6IjU0In0sIkNvbm5lY3RvclN0eWxlIjp7IiRpZCI6IjIyMSIsIkxpbmVDb2xvciI6eyIkaWQiOiIyMjIiLCIkdHlwZSI6Ik5MUkUuQ29tbW9uLkRvbS5Tb2xpZENvbG9yQnJ1c2gsIE5MUkUuQ29tbW9uIiwiQ29sb3IiOnsiJGlkIjoiMjIzIiwiQSI6MTI3LCJSIjoxMTIsIkciOjE3MywiQiI6NzF9fSwiTGluZVdlaWdodCI6MS4wLCJMaW5lVHlwZSI6MCwiUGFyZW50U3R5bGUiOnsiJHJlZiI6IjU1In19LCJJc0JlbG93VGltZWJhbmQiOmZhbHNlLCJIaWRlRGF0ZSI6ZmFsc2UsIlNoYXBlU2l6ZSI6MSwiU3BhY2luZyI6MS4wLCJQYWRkaW5nIjp7IiRyZWYiOiI1OCJ9LCJTaGFwZVN0eWxlIjp7IiRpZCI6IjIyNCIsIk1hcmdpbiI6eyIkcmVmIjoiNjAifSwiUGFkZGluZyI6eyIkcmVmIjoiNjEifSwiQmFja2dyb3VuZCI6eyIkaWQiOiIyMjUiLCJDb2xvciI6eyIkaWQiOiIyMjYiLCJBIjoyNTUsIlIiOjExMiwiRyI6MTczLCJCIjo3MX19LCJJc1Zpc2libGUiOnRydWUsIldpZHRoIjoxOC4wLCJIZWlnaHQiOjIwLjAsIkJvcmRlclN0eWxlIjp7IiRpZCI6IjIyNyIsIkxpbmVDb2xvciI6eyIkcmVmIjoiNjMifSwiTGluZVdlaWdodCI6MC4wLCJMaW5lVHlwZSI6MCwiUGFyZW50U3R5bGUiOnsiJHJlZiI6IjYyIn19LCJQYXJlbnRTdHlsZSI6eyIkcmVmIjoiNTkifX0sIlRpdGxlU3R5bGUiOnsiJGlkIjoiMjI4IiwiRm9udFNldHRpbmdzIjp7IiRpZCI6IjIyOS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jMwIiwiTGluZUNvbG9yIjpudWxsLCJMaW5lV2VpZ2h0IjowLjAsIkxpbmVUeXBlIjowLCJQYXJlbnRTdHlsZSI6bnVsbH0sIlBhcmVudFN0eWxlIjp7IiRyZWYiOiI2NSJ9fSwiRGF0ZVN0eWxlIjp7IiRpZCI6IjIzMSIsIkZvbnRTZXR0aW5ncyI6eyIkaWQiOiIyMzI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MzMiLCJMaW5lQ29sb3IiOm51bGwsIkxpbmVXZWlnaHQiOjAuMCwiTGluZVR5cGUiOjAsIlBhcmVudFN0eWxlIjpudWxsfSwiUGFyZW50U3R5bGUiOnsiJHJlZiI6IjcyIn19LCJEYXRlRm9ybWF0Ijp7IiRyZWYiOiI3OSJ9LCJJc1Zpc2libGUiOnRydWUsIlBhcmVudFN0eWxlIjp7IiRyZWYiOiI1MyJ9fSwiUG9zaXRpb24iOnsiJGlkIjoiMjM0IiwiUmF0aW8iOjAuMCwiSXNDdXN0b20iOmZhbHNlfSwiSWQiOiI5MDI1MGY0YS05M2I1LTQ2NzgtYTQ5Mi04YTI3NjVkY2E0OTgiLCJUaXRsZSI6IlVzZXIgVXBsb2FkIiwiTm90ZSI6bnVsbCwiSHlwZXJsaW5rIjpudWxsLCJJc0NoYW5nZWQiOmZhbHNlLCJJc05ldyI6ZmFsc2V9LHsiJGlkIjoiMjM1IiwiRGF0ZSI6IjIwMTUtMDMtMzFUMjM6NTk6NTkuOTk5WiIsIlN0eWxlIjp7IiRpZCI6IjIzNiIsIlNoYXBlIjoyLCJDb25uZWN0b3JNYXJnaW4iOnsiJHJlZiI6IjU0In0sIkNvbm5lY3RvclN0eWxlIjp7IiRpZCI6IjIzNyIsIkxpbmVDb2xvciI6eyIkaWQiOiIyMzgiLCIkdHlwZSI6Ik5MUkUuQ29tbW9uLkRvbS5Tb2xpZENvbG9yQnJ1c2gsIE5MUkUuQ29tbW9uIiwiQ29sb3IiOnsiJGlkIjoiMjM5IiwiQSI6MTI3LCJSIjo2OCwiRyI6ODQsIkIiOjEwNn19LCJMaW5lV2VpZ2h0IjoxLjAsIkxpbmVUeXBlIjowLCJQYXJlbnRTdHlsZSI6eyIkcmVmIjoiNTUifX0sIklzQmVsb3dUaW1lYmFuZCI6ZmFsc2UsIkhpZGVEYXRlIjpmYWxzZSwiU2hhcGVTaXplIjoxLCJTcGFjaW5nIjoxLjAsIlBhZGRpbmciOnsiJHJlZiI6IjU4In0sIlNoYXBlU3R5bGUiOnsiJGlkIjoiMjQwIiwiTWFyZ2luIjp7IiRyZWYiOiI2MCJ9LCJQYWRkaW5nIjp7IiRyZWYiOiI2MSJ9LCJCYWNrZ3JvdW5kIjp7IiRpZCI6IjI0MSIsIkNvbG9yIjp7IiRpZCI6IjI0MiIsIkEiOjI1NSwiUiI6NjgsIkciOjg0LCJCIjoxMDZ9fSwiSXNWaXNpYmxlIjp0cnVlLCJXaWR0aCI6MTguMCwiSGVpZ2h0IjoyMC4wLCJCb3JkZXJTdHlsZSI6eyIkaWQiOiIyNDMiLCJMaW5lQ29sb3IiOnsiJHJlZiI6IjYzIn0sIkxpbmVXZWlnaHQiOjAuMCwiTGluZVR5cGUiOjAsIlBhcmVudFN0eWxlIjp7IiRyZWYiOiI2MiJ9fSwiUGFyZW50U3R5bGUiOnsiJHJlZiI6IjU5In19LCJUaXRsZVN0eWxlIjp7IiRpZCI6IjI0NCIsIkZvbnRTZXR0aW5ncyI6eyIkaWQiOiIyNDUiLCJGb250U2l6ZSI6MTE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I0NiIsIkxpbmVDb2xvciI6bnVsbCwiTGluZVdlaWdodCI6MC4wLCJMaW5lVHlwZSI6MCwiUGFyZW50U3R5bGUiOm51bGx9LCJQYXJlbnRTdHlsZSI6eyIkcmVmIjoiNjUifX0sIkRhdGVTdHlsZSI6eyIkaWQiOiIyNDciLCJGb250U2V0dGluZ3MiOnsiJGlkIjoiMjQ4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Q5IiwiTGluZUNvbG9yIjpudWxsLCJMaW5lV2VpZ2h0IjowLjAsIkxpbmVUeXBlIjowLCJQYXJlbnRTdHlsZSI6bnVsbH0sIlBhcmVudFN0eWxlIjp7IiRyZWYiOiI3MiJ9fSwiRGF0ZUZvcm1hdCI6eyIkcmVmIjoiNzkifSwiSXNWaXNpYmxlIjp0cnVlLCJQYXJlbnRTdHlsZSI6eyIkcmVmIjoiNTMifX0sIlBvc2l0aW9uIjp7IiRpZCI6IjI1MCIsIlJhdGlvIjowLjAsIklzQ3VzdG9tIjpmYWxzZX0sIklkIjoiMDNlN2E1OTMtMjNiYS00MDM2LWJjYjctZjE3MjBhOTRlMWRmIiwiVGl0bGUiOiJSZWxlYXNlIiwiTm90ZSI6bnVsbCwiSHlwZXJsaW5rIjpudWxsLCJJc0NoYW5nZWQiOmZhbHNlLCJJc05ldyI6ZmFsc2V9XSwiVGFza3MiOlt7IiRpZCI6IjI1MSIsIkdyb3VwTmFtZSI6bnVsbCwiU3RhcnREYXRlIjoiMjAxNS0wMS0xNVQwMDowMDowMFoiLCJFbmREYXRlIjoiMjAxNS0wMS0zMVQyMzo1OTo1OS45OTlaIiwiUGVyY2VudGFnZUNvbXBsZXRlIjpudWxsLCJTdHlsZSI6eyIkaWQiOiIyNTIiLCJTaGFwZSI6MCwiU2hhcGVUaGlja25lc3MiOjEsIkR1cmF0aW9uRm9ybWF0IjowLCJJbmNsdWRlTm9uV29ya2luZ0RheXNJbkR1cmF0aW9uIjp0cnVlLCJQZXJjZW50YWdlQ29tcGxldGVTdHlsZSI6eyIkaWQiOiIyNTMiLCJGb250U2V0dGluZ3MiOnsiJGlkIjoiMjU0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jU1IiwiTGluZUNvbG9yIjpudWxsLCJMaW5lV2VpZ2h0IjowLjAsIkxpbmVUeXBlIjowLCJQYXJlbnRTdHlsZSI6bnVsbH0sIlBhcmVudFN0eWxlIjp7IiRyZWYiOiI4MSJ9fSwiRHVyYXRpb25TdHlsZSI6eyIkaWQiOiIyNTYiLCJGb250U2V0dGluZ3MiOnsiJGlkIjoiMjU3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jU4IiwiTGluZUNvbG9yIjpudWxsLCJMaW5lV2VpZ2h0IjowLjAsIkxpbmVUeXBlIjowLCJQYXJlbnRTdHlsZSI6bnVsbH0sIlBhcmVudFN0eWxlIjp7IiRyZWYiOiI4OCJ9fSwiSG9yaXpvbnRhbENvbm5lY3RvclN0eWxlIjp7IiRpZCI6IjI1OSIsIkxpbmVDb2xvciI6eyIkcmVmIjoiOTYifSwiTGluZVdlaWdodCI6MS4wLCJMaW5lVHlwZSI6MCwiUGFyZW50U3R5bGUiOnsiJHJlZiI6Ijk1In19LCJWZXJ0aWNhbENvbm5lY3RvclN0eWxlIjp7IiRpZCI6IjI2MCIsIkxpbmVDb2xvciI6eyIkcmVmIjoiOTkifSwiTGluZVdlaWdodCI6MC4wLCJMaW5lVHlwZSI6MCwiUGFyZW50U3R5bGUiOnsiJHJlZiI6Ijk4In19LCJNYXJnaW4iOm51bGwsIlN0YXJ0RGF0ZVBvc2l0aW9uIjo0LCJFbmREYXRlUG9zaXRpb24iOjQsIlRpdGxlUG9zaXRpb24iOjUsIkR1cmF0aW9uUG9zaXRpb24iOjYsIlBlcmNlbnRhZ2VDb21wbGV0ZWRQb3NpdGlvbiI6NiwiU3BhY2luZyI6NSwiSXNCZWxvd1RpbWViYW5kIjp0cnVlLCJQZXJjZW50YWdlQ29tcGxldGVTaGFwZU9wYWNpdHkiOjM1LCJTaGFwZVN0eWxlIjp7IiRpZCI6IjI2MSIsIk1hcmdpbiI6eyIkcmVmIjoiMTAyIn0sIlBhZGRpbmciOnsiJHJlZiI6IjEwMyJ9LCJCYWNrZ3JvdW5kIjp7IiRpZCI6IjI2MiIsIkNvbG9yIjp7IiRpZCI6IjI2MyIsIkEiOjI1NSwiUiI6MCwiRyI6MTE0LCJCIjoxODh9fSwiSXNWaXNpYmxlIjp0cnVlLCJXaWR0aCI6MC4wLCJIZWlnaHQiOjE2LjAsIkJvcmRlclN0eWxlIjp7IiRpZCI6IjI2NCIsIkxpbmVDb2xvciI6eyIkcmVmIjoiMTA1In0sIkxpbmVXZWlnaHQiOjAuMCwiTGluZVR5cGUiOjAsIlBhcmVudFN0eWxlIjp7IiRyZWYiOiIxMDQifX0sIlBhcmVudFN0eWxlIjp7IiRyZWYiOiIxMDEifX0sIlRpdGxlU3R5bGUiOnsiJGlkIjoiMjY1IiwiRm9udFNldHRpbmdzIjp7IiRpZCI6IjI2NiIsIkZvbnRTaXplIjoxMSwiRm9udE5hbWUiOiJDYWxpYnJpIiwiSXNCb2xkIjp0cnVlLCJJc0l0YWxpYyI6ZmFsc2UsIklzVW5kZXJsaW5lZCI6ZmFsc2UsIlBhcmVudFN0eWxlIjp7IiRyZWYiOiIxMDgifX0sIkF1dG9TaXplIjowLCJGb3JlZ3JvdW5kIjp7IiRyZWYiOiIxMDkifSwiTWF4V2lkdGgiOjcyMC4wLCJNYXhIZWlnaHQiOiJJbmZpbml0eSIsIlNtYXJ0Rm9yZWdyb3VuZElzQWN0aXZlIjpmYWxzZSwiSG9yaXpvbnRhbEFsaWdubWVudCI6MCwiVmVydGljYWxBbGlnbm1lbnQiOjAsIlNtYXJ0Rm9yZWdyb3VuZCI6bnVsbCwiTWFyZ2luIjp7IiRyZWYiOiIxMTEifSwiUGFkZGluZyI6eyIkcmVmIjoiMTEyIn0sIkJhY2tncm91bmQiOnsiJHJlZiI6IjExMyJ9LCJJc1Zpc2libGUiOnRydWUsIldpZHRoIjowLjAsIkhlaWdodCI6MC4wLCJCb3JkZXJTdHlsZSI6eyIkaWQiOiIyNjciLCJMaW5lQ29sb3IiOm51bGwsIkxpbmVXZWlnaHQiOjAuMCwiTGluZVR5cGUiOjAsIlBhcmVudFN0eWxlIjpudWxsfSwiUGFyZW50U3R5bGUiOnsiJHJlZiI6IjEwNyJ9fSwiRGF0ZVN0eWxlIjp7IiRpZCI6IjI2OCIsIkZvbnRTZXR0aW5ncyI6eyIkaWQiOiIyNjkiLCJGb250U2l6ZSI6MTAsIkZvbnROYW1lIjoiQ2FsaWJyaSIsIklzQm9sZCI6ZmFsc2UsIklzSXRhbGljIjpmYWxzZSwiSXNVbmRlcmxpbmVkIjpmYWxzZSwiUGFyZW50U3R5bGUiOnsiJHJlZiI6IjExNSJ9fSwiQXV0b1NpemUiOjAsIkZvcmVncm91bmQiOnsiJHJlZiI6IjExNiJ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I3MCIsIkxpbmVDb2xvciI6bnVsbCwiTGluZVdlaWdodCI6MC4wLCJMaW5lVHlwZSI6MCwiUGFyZW50U3R5bGUiOm51bGx9LCJQYXJlbnRTdHlsZSI6eyIkcmVmIjoiMTE0In19LCJEYXRlRm9ybWF0Ijp7IiRyZWYiOiIxMjEifSwiSXNWaXNpYmxlIjp0cnVlLCJQYXJlbnRTdHlsZSI6eyIkcmVmIjoiODAifX0sIkluZGV4IjoxLCJJZCI6IjQ2MGFiMDU3LThiMGYtNGEyNi1iNWI3LTkzNGZlZmRiYmNiZSIsIlRpdGxlIjoiUGxhbm5pbmciLCJOb3RlIjpudWxsLCJIeXBlcmxpbmsiOm51bGwsIklzQ2hhbmdlZCI6ZmFsc2UsIklzTmV3IjpmYWxzZX0seyIkaWQiOiIyNzEiLCJHcm91cE5hbWUiOm51bGwsIlN0YXJ0RGF0ZSI6IjIwMTUtMDEtMjJUMDA6MDA6MDBaIiwiRW5kRGF0ZSI6IjIwMTUtMDItMjhUMjM6NTk6NTkuOTk5WiIsIlBlcmNlbnRhZ2VDb21wbGV0ZSI6bnVsbCwiU3R5bGUiOnsiJGlkIjoiMjcyIiwiU2hhcGUiOjAsIlNoYXBlVGhpY2tuZXNzIjoxLCJEdXJhdGlvbkZvcm1hdCI6MCwiSW5jbHVkZU5vbldvcmtpbmdEYXlzSW5EdXJhdGlvbiI6dHJ1ZSwiUGVyY2VudGFnZUNvbXBsZXRlU3R5bGUiOnsiJGlkIjoiMjczIiwiRm9udFNldHRpbmdzIjp7IiRpZCI6IjI3NC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I3NSIsIkxpbmVDb2xvciI6bnVsbCwiTGluZVdlaWdodCI6MC4wLCJMaW5lVHlwZSI6MCwiUGFyZW50U3R5bGUiOm51bGx9LCJQYXJlbnRTdHlsZSI6eyIkcmVmIjoiODEifX0sIkR1cmF0aW9uU3R5bGUiOnsiJGlkIjoiMjc2IiwiRm9udFNldHRpbmdzIjp7IiRpZCI6IjI3Ny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I3OCIsIkxpbmVDb2xvciI6bnVsbCwiTGluZVdlaWdodCI6MC4wLCJMaW5lVHlwZSI6MCwiUGFyZW50U3R5bGUiOm51bGx9LCJQYXJlbnRTdHlsZSI6eyIkcmVmIjoiODgifX0sIkhvcml6b250YWxDb25uZWN0b3JTdHlsZSI6eyIkaWQiOiIyNzkiLCJMaW5lQ29sb3IiOnsiJHJlZiI6Ijk2In0sIkxpbmVXZWlnaHQiOjEuMCwiTGluZVR5cGUiOjAsIlBhcmVudFN0eWxlIjp7IiRyZWYiOiI5NSJ9fSwiVmVydGljYWxDb25uZWN0b3JTdHlsZSI6eyIkaWQiOiIyODAiLCJMaW5lQ29sb3IiOnsiJHJlZiI6Ijk5In0sIkxpbmVXZWlnaHQiOjAuMCwiTGluZVR5cGUiOjAsIlBhcmVudFN0eWxlIjp7IiRyZWYiOiI5OCJ9fSwiTWFyZ2luIjpudWxsLCJTdGFydERhdGVQb3NpdGlvbiI6NCwiRW5kRGF0ZVBvc2l0aW9uIjo0LCJUaXRsZVBvc2l0aW9uIjo1LCJEdXJhdGlvblBvc2l0aW9uIjo2LCJQZXJjZW50YWdlQ29tcGxldGVkUG9zaXRpb24iOjYsIlNwYWNpbmciOjUsIklzQmVsb3dUaW1lYmFuZCI6dHJ1ZSwiUGVyY2VudGFnZUNvbXBsZXRlU2hhcGVPcGFjaXR5IjozNSwiU2hhcGVTdHlsZSI6eyIkaWQiOiIyODEiLCJNYXJnaW4iOnsiJHJlZiI6IjEwMiJ9LCJQYWRkaW5nIjp7IiRyZWYiOiIxMDMifSwiQmFja2dyb3VuZCI6eyIkaWQiOiIyODIiLCJDb2xvciI6eyIkaWQiOiIyODMiLCJBIjoyNTUsIlIiOjkxLCJHIjoxNTUsIkIiOjIxM319LCJJc1Zpc2libGUiOnRydWUsIldpZHRoIjowLjAsIkhlaWdodCI6MTYuMCwiQm9yZGVyU3R5bGUiOnsiJGlkIjoiMjg0IiwiTGluZUNvbG9yIjp7IiRyZWYiOiIxMDUifSwiTGluZVdlaWdodCI6MC4wLCJMaW5lVHlwZSI6MCwiUGFyZW50U3R5bGUiOnsiJHJlZiI6IjEwNCJ9fSwiUGFyZW50U3R5bGUiOnsiJHJlZiI6IjEwMSJ9fSwiVGl0bGVTdHlsZSI6eyIkaWQiOiIyODUiLCJGb250U2V0dGluZ3MiOnsiJGlkIjoiMjg2IiwiRm9udFNpemUiOjExLCJGb250TmFtZSI6IkNhbGlicmkiLCJJc0JvbGQiOnRydWUsIklzSXRhbGljIjpmYWxzZSwiSXNVbmRlcmxpbmVkIjpmYWxzZSwiUGFyZW50U3R5bGUiOnsiJHJlZiI6IjEwOCJ9fSwiQXV0b1NpemUiOjAsIkZvcmVncm91bmQiOnsiJHJlZiI6IjEwOSJ9LCJNYXhXaWR0aCI6NzIwLjAsIk1heEhlaWdodCI6IkluZmluaXR5IiwiU21hcnRGb3JlZ3JvdW5kSXNBY3RpdmUiOmZhbHNlLCJIb3Jpem9udGFsQWxpZ25tZW50IjowLCJWZXJ0aWNhbEFsaWdubWVudCI6MCwiU21hcnRGb3JlZ3JvdW5kIjpudWxsLCJNYXJnaW4iOnsiJHJlZiI6IjExMSJ9LCJQYWRkaW5nIjp7IiRyZWYiOiIxMTIifSwiQmFja2dyb3VuZCI6eyIkcmVmIjoiMTEzIn0sIklzVmlzaWJsZSI6dHJ1ZSwiV2lkdGgiOjAuMCwiSGVpZ2h0IjowLjAsIkJvcmRlclN0eWxlIjp7IiRpZCI6IjI4NyIsIkxpbmVDb2xvciI6bnVsbCwiTGluZVdlaWdodCI6MC4wLCJMaW5lVHlwZSI6MCwiUGFyZW50U3R5bGUiOm51bGx9LCJQYXJlbnRTdHlsZSI6eyIkcmVmIjoiMTA3In19LCJEYXRlU3R5bGUiOnsiJGlkIjoiMjg4IiwiRm9udFNldHRpbmdzIjp7IiRpZCI6IjI4OSIsIkZvbnRTaXplIjoxMCwiRm9udE5hbWUiOiJDYWxpYnJpIiwiSXNCb2xkIjpmYWxzZSwiSXNJdGFsaWMiOmZhbHNlLCJJc1VuZGVybGluZWQiOmZhbHNlLCJQYXJlbnRTdHlsZSI6eyIkcmVmIjoiMTE1In19LCJBdXRvU2l6ZSI6MCwiRm9yZWdyb3VuZCI6eyIkcmVmIjoiMTE2In0sIk1heFdpZHRoIjoyMDAuMCwiTWF4SGVpZ2h0IjoiSW5maW5pdHkiLCJTbWFydEZvcmVncm91bmRJc0FjdGl2ZSI6ZmFsc2UsIkhvcml6b250YWxBbGlnbm1lbnQiOjAsIlZlcnRpY2FsQWxpZ25tZW50IjowLCJTbWFydEZvcmVncm91bmQiOm51bGwsIk1hcmdpbiI6eyIkcmVmIjoiMTE4In0sIlBhZGRpbmciOnsiJHJlZiI6IjExOSJ9LCJCYWNrZ3JvdW5kIjp7IiRyZWYiOiIxMjAifSwiSXNWaXNpYmxlIjp0cnVlLCJXaWR0aCI6MC4wLCJIZWlnaHQiOjAuMCwiQm9yZGVyU3R5bGUiOnsiJGlkIjoiMjkwIiwiTGluZUNvbG9yIjpudWxsLCJMaW5lV2VpZ2h0IjowLjAsIkxpbmVUeXBlIjowLCJQYXJlbnRTdHlsZSI6bnVsbH0sIlBhcmVudFN0eWxlIjp7IiRyZWYiOiIxMTQifX0sIkRhdGVGb3JtYXQiOnsiJHJlZiI6IjEyMSJ9LCJJc1Zpc2libGUiOnRydWUsIlBhcmVudFN0eWxlIjp7IiRyZWYiOiI4MCJ9fSwiSW5kZXgiOjIsIklkIjoiMWVhNWI0ODgtMGMyYi00M2ExLThmNDYtODQ3ZmNkYTliZTc5IiwiVGl0bGUiOiJEZXZlbG9wbWVudCIsIk5vdGUiOm51bGwsIkh5cGVybGluayI6bnVsbCwiSXNDaGFuZ2VkIjpmYWxzZSwiSXNOZXciOmZhbHNlfSx7IiRpZCI6IjI5MSIsIkdyb3VwTmFtZSI6bnVsbCwiU3RhcnREYXRlIjoiMjAxNS0wMy0wMVQwMDowMDowMFoiLCJFbmREYXRlIjoiMjAxNS0wMy0xN1QyMzo1OTo1OS45OTlaIiwiUGVyY2VudGFnZUNvbXBsZXRlIjpudWxsLCJTdHlsZSI6eyIkaWQiOiIyOTIiLCJTaGFwZSI6MCwiU2hhcGVUaGlja25lc3MiOjEsIkR1cmF0aW9uRm9ybWF0IjowLCJJbmNsdWRlTm9uV29ya2luZ0RheXNJbkR1cmF0aW9uIjp0cnVlLCJQZXJjZW50YWdlQ29tcGxldGVTdHlsZSI6eyIkaWQiOiIyOTMiLCJGb250U2V0dGluZ3MiOnsiJGlkIjoiMjk0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jk1IiwiTGluZUNvbG9yIjpudWxsLCJMaW5lV2VpZ2h0IjowLjAsIkxpbmVUeXBlIjowLCJQYXJlbnRTdHlsZSI6bnVsbH0sIlBhcmVudFN0eWxlIjp7IiRyZWYiOiI4MSJ9fSwiRHVyYXRpb25TdHlsZSI6eyIkaWQiOiIyOTYiLCJGb250U2V0dGluZ3MiOnsiJGlkIjoiMjk3IiwiRm9udFNpemUiOjEwLCJGb250TmFtZSI6IkNhbGlicmkiLCJJc0JvbGQiOmZhbHNlLCJJc0l0YWxpYyI6ZmFsc2UsIklzVW5kZXJsaW5lZCI6ZmFsc2UsIlBhcmVudFN0eWxlIjp7IiRyZWYiOiI4OSJ9fSwiQXV0b1NpemUiOjAsIkZvcmVncm91bmQiOnsiJHJlZiI6IjkwIn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jk4IiwiTGluZUNvbG9yIjpudWxsLCJMaW5lV2VpZ2h0IjowLjAsIkxpbmVUeXBlIjowLCJQYXJlbnRTdHlsZSI6bnVsbH0sIlBhcmVudFN0eWxlIjp7IiRyZWYiOiI4OCJ9fSwiSG9yaXpvbnRhbENvbm5lY3RvclN0eWxlIjp7IiRpZCI6IjI5OSIsIkxpbmVDb2xvciI6eyIkcmVmIjoiOTYifSwiTGluZVdlaWdodCI6MS4wLCJMaW5lVHlwZSI6MCwiUGFyZW50U3R5bGUiOnsiJHJlZiI6Ijk1In19LCJWZXJ0aWNhbENvbm5lY3RvclN0eWxlIjp7IiRpZCI6IjMwMCIsIkxpbmVDb2xvciI6eyIkcmVmIjoiOTkifSwiTGluZVdlaWdodCI6MC4wLCJMaW5lVHlwZSI6MCwiUGFyZW50U3R5bGUiOnsiJHJlZiI6Ijk4In19LCJNYXJnaW4iOm51bGwsIlN0YXJ0RGF0ZVBvc2l0aW9uIjo0LCJFbmREYXRlUG9zaXRpb24iOjQsIlRpdGxlUG9zaXRpb24iOjUsIkR1cmF0aW9uUG9zaXRpb24iOjYsIlBlcmNlbnRhZ2VDb21wbGV0ZWRQb3NpdGlvbiI6NiwiU3BhY2luZyI6NSwiSXNCZWxvd1RpbWViYW5kIjp0cnVlLCJQZXJjZW50YWdlQ29tcGxldGVTaGFwZU9wYWNpdHkiOjM1LCJTaGFwZVN0eWxlIjp7IiRpZCI6IjMwMSIsIk1hcmdpbiI6eyIkcmVmIjoiMTAyIn0sIlBhZGRpbmciOnsiJHJlZiI6IjEwMyJ9LCJCYWNrZ3JvdW5kIjp7IiRpZCI6IjMwMiIsIkNvbG9yIjp7IiRpZCI6IjMwMyIsIkEiOjI1NSwiUiI6MjM3LCJHIjoxMjUsIkIiOjQ5fX0sIklzVmlzaWJsZSI6dHJ1ZSwiV2lkdGgiOjAuMCwiSGVpZ2h0IjoxNi4wLCJCb3JkZXJTdHlsZSI6eyIkaWQiOiIzMDQiLCJMaW5lQ29sb3IiOnsiJHJlZiI6IjEwNSJ9LCJMaW5lV2VpZ2h0IjowLjAsIkxpbmVUeXBlIjowLCJQYXJlbnRTdHlsZSI6eyIkcmVmIjoiMTA0In19LCJQYXJlbnRTdHlsZSI6eyIkcmVmIjoiMTAxIn19LCJUaXRsZVN0eWxlIjp7IiRpZCI6IjMwNSIsIkZvbnRTZXR0aW5ncyI6eyIkaWQiOiIzMDYiLCJGb250U2l6ZSI6MTEsIkZvbnROYW1lIjoiQ2FsaWJyaSIsIklzQm9sZCI6dHJ1ZSwiSXNJdGFsaWMiOmZhbHNlLCJJc1VuZGVybGluZWQiOmZhbHNlLCJQYXJlbnRTdHlsZSI6eyIkcmVmIjoiMTA4In19LCJBdXRvU2l6ZSI6MCwiRm9yZWdyb3VuZCI6eyIkcmVmIjoiMTA5In0sIk1heFdpZHRoIjo3MjAuMCwiTWF4SGVpZ2h0IjoiSW5maW5pdHkiLCJTbWFydEZvcmVncm91bmRJc0FjdGl2ZSI6ZmFsc2UsIkhvcml6b250YWxBbGlnbm1lbnQiOjAsIlZlcnRpY2FsQWxpZ25tZW50IjowLCJTbWFydEZvcmVncm91bmQiOm51bGwsIk1hcmdpbiI6eyIkcmVmIjoiMTExIn0sIlBhZGRpbmciOnsiJHJlZiI6IjExMiJ9LCJCYWNrZ3JvdW5kIjp7IiRyZWYiOiIxMTMifSwiSXNWaXNpYmxlIjp0cnVlLCJXaWR0aCI6MC4wLCJIZWlnaHQiOjAuMCwiQm9yZGVyU3R5bGUiOnsiJGlkIjoiMzA3IiwiTGluZUNvbG9yIjpudWxsLCJMaW5lV2VpZ2h0IjowLjAsIkxpbmVUeXBlIjowLCJQYXJlbnRTdHlsZSI6bnVsbH0sIlBhcmVudFN0eWxlIjp7IiRyZWYiOiIxMDcifX0sIkRhdGVTdHlsZSI6eyIkaWQiOiIzMDgiLCJGb250U2V0dGluZ3MiOnsiJGlkIjoiMzA5IiwiRm9udFNpemUiOjEwLCJGb250TmFtZSI6IkNhbGlicmkiLCJJc0JvbGQiOmZhbHNlLCJJc0l0YWxpYyI6ZmFsc2UsIklzVW5kZXJsaW5lZCI6ZmFsc2UsIlBhcmVudFN0eWxlIjp7IiRyZWYiOiIxMTUifX0sIkF1dG9TaXplIjowLCJGb3JlZ3JvdW5kIjp7IiRyZWYiOiIxMTYi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zMTAiLCJMaW5lQ29sb3IiOm51bGwsIkxpbmVXZWlnaHQiOjAuMCwiTGluZVR5cGUiOjAsIlBhcmVudFN0eWxlIjpudWxsfSwiUGFyZW50U3R5bGUiOnsiJHJlZiI6IjExNCJ9fSwiRGF0ZUZvcm1hdCI6eyIkcmVmIjoiMTIxIn0sIklzVmlzaWJsZSI6dHJ1ZSwiUGFyZW50U3R5bGUiOnsiJHJlZiI6IjgwIn19LCJJbmRleCI6MywiSWQiOiI1MzkxZjNhNi03MzlkLTRkOGItOGIyMy00NzllM2M3MmVhZTMiLCJUaXRsZSI6IlRlc3RpbmciLCJOb3RlIjpudWxsLCJIeXBlcmxpbmsiOm51bGwsIklzQ2hhbmdlZCI6ZmFsc2UsIklzTmV3IjpmYWxzZX0seyIkaWQiOiIzMTEiLCJHcm91cE5hbWUiOm51bGwsIlN0YXJ0RGF0ZSI6IjIwMTUtMDMtMThUMDA6MDA6MDBaIiwiRW5kRGF0ZSI6IjIwMTUtMDMtMzFUMjM6NTk6NTkuOTk5WiIsIlBlcmNlbnRhZ2VDb21wbGV0ZSI6bnVsbCwiU3R5bGUiOnsiJGlkIjoiMzEyIiwiU2hhcGUiOjAsIlNoYXBlVGhpY2tuZXNzIjoxLCJEdXJhdGlvbkZvcm1hdCI6MCwiSW5jbHVkZU5vbldvcmtpbmdEYXlzSW5EdXJhdGlvbiI6dHJ1ZSwiUGVyY2VudGFnZUNvbXBsZXRlU3R5bGUiOnsiJGlkIjoiMzEzIiwiRm9udFNldHRpbmdzIjp7IiRpZCI6IjMxNC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MxNSIsIkxpbmVDb2xvciI6bnVsbCwiTGluZVdlaWdodCI6MC4wLCJMaW5lVHlwZSI6MCwiUGFyZW50U3R5bGUiOm51bGx9LCJQYXJlbnRTdHlsZSI6eyIkcmVmIjoiODEifX0sIkR1cmF0aW9uU3R5bGUiOnsiJGlkIjoiMzE2IiwiRm9udFNldHRpbmdzIjp7IiRpZCI6IjMxNyIsIkZvbnRTaXplIjoxMCwiRm9udE5hbWUiOiJDYWxpYnJpIiwiSXNCb2xkIjpmYWxzZSwiSXNJdGFsaWMiOmZhbHNlLCJJc1VuZGVybGluZWQiOmZhbHNlLCJQYXJlbnRTdHlsZSI6eyIkcmVmIjoiODkifX0sIkF1dG9TaXplIjowLCJGb3JlZ3JvdW5kIjp7IiRyZWYiOiI5MCJ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MxOCIsIkxpbmVDb2xvciI6bnVsbCwiTGluZVdlaWdodCI6MC4wLCJMaW5lVHlwZSI6MCwiUGFyZW50U3R5bGUiOm51bGx9LCJQYXJlbnRTdHlsZSI6eyIkcmVmIjoiODgifX0sIkhvcml6b250YWxDb25uZWN0b3JTdHlsZSI6eyIkaWQiOiIzMTkiLCJMaW5lQ29sb3IiOnsiJHJlZiI6Ijk2In0sIkxpbmVXZWlnaHQiOjEuMCwiTGluZVR5cGUiOjAsIlBhcmVudFN0eWxlIjp7IiRyZWYiOiI5NSJ9fSwiVmVydGljYWxDb25uZWN0b3JTdHlsZSI6eyIkaWQiOiIzMjAiLCJMaW5lQ29sb3IiOnsiJHJlZiI6Ijk5In0sIkxpbmVXZWlnaHQiOjAuMCwiTGluZVR5cGUiOjAsIlBhcmVudFN0eWxlIjp7IiRyZWYiOiI5OCJ9fSwiTWFyZ2luIjpudWxsLCJTdGFydERhdGVQb3NpdGlvbiI6NCwiRW5kRGF0ZVBvc2l0aW9uIjo0LCJUaXRsZVBvc2l0aW9uIjo1LCJEdXJhdGlvblBvc2l0aW9uIjo2LCJQZXJjZW50YWdlQ29tcGxldGVkUG9zaXRpb24iOjYsIlNwYWNpbmciOjUsIklzQmVsb3dUaW1lYmFuZCI6dHJ1ZSwiUGVyY2VudGFnZUNvbXBsZXRlU2hhcGVPcGFjaXR5IjozNSwiU2hhcGVTdHlsZSI6eyIkaWQiOiIzMjEiLCJNYXJnaW4iOnsiJHJlZiI6IjEwMiJ9LCJQYWRkaW5nIjp7IiRyZWYiOiIxMDMifSwiQmFja2dyb3VuZCI6eyIkaWQiOiIzMjIiLCJDb2xvciI6eyIkaWQiOiIzMjMiLCJBIjoyNTUsIlIiOjE2NSwiRyI6MTY1LCJCIjoxNjV9fSwiSXNWaXNpYmxlIjp0cnVlLCJXaWR0aCI6MC4wLCJIZWlnaHQiOjE2LjAsIkJvcmRlclN0eWxlIjp7IiRpZCI6IjMyNCIsIkxpbmVDb2xvciI6eyIkcmVmIjoiMTA1In0sIkxpbmVXZWlnaHQiOjAuMCwiTGluZVR5cGUiOjAsIlBhcmVudFN0eWxlIjp7IiRyZWYiOiIxMDQifX0sIlBhcmVudFN0eWxlIjp7IiRyZWYiOiIxMDEifX0sIlRpdGxlU3R5bGUiOnsiJGlkIjoiMzI1IiwiRm9udFNldHRpbmdzIjp7IiRpZCI6IjMyNiIsIkZvbnRTaXplIjoxMSwiRm9udE5hbWUiOiJDYWxpYnJpIiwiSXNCb2xkIjp0cnVlLCJJc0l0YWxpYyI6ZmFsc2UsIklzVW5kZXJsaW5lZCI6ZmFsc2UsIlBhcmVudFN0eWxlIjp7IiRyZWYiOiIxMDgifX0sIkF1dG9TaXplIjowLCJGb3JlZ3JvdW5kIjp7IiRyZWYiOiIxMDkifSwiTWF4V2lkdGgiOjcyMC4wLCJNYXhIZWlnaHQiOiJJbmZpbml0eSIsIlNtYXJ0Rm9yZWdyb3VuZElzQWN0aXZlIjpmYWxzZSwiSG9yaXpvbnRhbEFsaWdubWVudCI6MCwiVmVydGljYWxBbGlnbm1lbnQiOjAsIlNtYXJ0Rm9yZWdyb3VuZCI6bnVsbCwiTWFyZ2luIjp7IiRyZWYiOiIxMTEifSwiUGFkZGluZyI6eyIkcmVmIjoiMTEyIn0sIkJhY2tncm91bmQiOnsiJHJlZiI6IjExMyJ9LCJJc1Zpc2libGUiOnRydWUsIldpZHRoIjowLjAsIkhlaWdodCI6MC4wLCJCb3JkZXJTdHlsZSI6eyIkaWQiOiIzMjciLCJMaW5lQ29sb3IiOm51bGwsIkxpbmVXZWlnaHQiOjAuMCwiTGluZVR5cGUiOjAsIlBhcmVudFN0eWxlIjpudWxsfSwiUGFyZW50U3R5bGUiOnsiJHJlZiI6IjEwNyJ9fSwiRGF0ZVN0eWxlIjp7IiRpZCI6IjMyOCIsIkZvbnRTZXR0aW5ncyI6eyIkaWQiOiIzMjkiLCJGb250U2l6ZSI6MTAsIkZvbnROYW1lIjoiQ2FsaWJyaSIsIklzQm9sZCI6ZmFsc2UsIklzSXRhbGljIjpmYWxzZSwiSXNVbmRlcmxpbmVkIjpmYWxzZSwiUGFyZW50U3R5bGUiOnsiJHJlZiI6IjExNSJ9fSwiQXV0b1NpemUiOjAsIkZvcmVncm91bmQiOnsiJHJlZiI6IjExNiJ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MzMCIsIkxpbmVDb2xvciI6bnVsbCwiTGluZVdlaWdodCI6MC4wLCJMaW5lVHlwZSI6MCwiUGFyZW50U3R5bGUiOm51bGx9LCJQYXJlbnRTdHlsZSI6eyIkcmVmIjoiMTE0In19LCJEYXRlRm9ybWF0Ijp7IiRyZWYiOiIxMjEifSwiSXNWaXNpYmxlIjp0cnVlLCJQYXJlbnRTdHlsZSI6eyIkcmVmIjoiODAifX0sIkluZGV4Ijo0LCJJZCI6IjJiYjRiNDAyLTRkMDEtNGIxOS05M2RhLWJhOTkxNzA3NDg2OCIsIlRpdGxlIjoiUmVsZWFzZSAmIHVzZXIgZmVlZGJhY2siLCJOb3RlIjpudWxsLCJIeXBlcmxpbmsiOm51bGwsIklzQ2hhbmdlZCI6ZmFsc2UsIklzTmV3IjpmYWxzZX1dLCJTZXR0aW5ncyI6eyIkaWQiOiIzMzEiLCJJbXBhT3B0aW9ucyI6eyIkaWQiOiIzMzIiLCJMZWZ0VG9SaWdodCI6ZmFsc2UsIlBheWxvYWRPcHRpb25zIjoyfSwiVXNlQ29tcHJlc3Npb24iOmZhbHNlLCJDb21wcmVzaW9uUGVyY2VudGFnZSI6MC4wLCJJbmFjdGl2ZUludGVydmFsV2lkdGhUaHJlc2hvbGQiOjAuMCwiSW5hY3RpdmVJbnRlcnZhbFdpZHRoIjowLjAsIlNwbGl0VGFza3MiOmZhbHNlLCJVc2VDbHVzdGVyIjpmYWxzZSwiRXBzaWxvbiI6MC4wLCJNaW5Qb2ludHNUb0Zvcm1BQ2x1c3RlciI6MCwiR2VuZXJhdGVJbnZpc2libGVTaGFwZXMiOmZhbHNlLCJTbWFydFRpbWVsaW5lVGFza1BlcmNlbnRhZ2VGaXQiOmZhbHNlfSwiSXNOZXciOnRydWV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ontrol xmlns="http://schemas.microsoft.com/VisualStudio/2011/storyboarding/control">
  <Id Name="System.Storyboarding.Common.ScrollbarVertical" RevisionId="68ea164d-c1de-47a5-804f-d4d1290fa524" Stencil="System.Storyboarding.Common" StencilRevisionId="68ea164d-c1de-47a5-804f-d4d1290fa524" StencilVersion="0.1"/>
</Control>
</file>

<file path=customXml/item2.xml><?xml version="1.0" encoding="utf-8"?>
<Control xmlns="http://schemas.microsoft.com/VisualStudio/2011/storyboarding/control">
  <Id Name="System.Storyboarding.Common.DataGrid" Revision="1" Stencil="System.Storyboarding.Common" StencilVersion="0.1"/>
</Control>
</file>

<file path=customXml/item3.xml><?xml version="1.0" encoding="utf-8"?>
<Control xmlns="http://schemas.microsoft.com/VisualStudio/2011/storyboarding/control">
  <Id Name="System.Storyboarding.Common.List" Revision="1" Stencil="System.Storyboarding.Common" StencilVersion="0.1"/>
</Control>
</file>

<file path=customXml/itemProps1.xml><?xml version="1.0" encoding="utf-8"?>
<ds:datastoreItem xmlns:ds="http://schemas.openxmlformats.org/officeDocument/2006/customXml" ds:itemID="{BB16504E-C73C-4057-889C-6BE883AEFE7A}">
  <ds:schemaRefs>
    <ds:schemaRef ds:uri="http://schemas.microsoft.com/VisualStudio/2011/storyboarding/control"/>
  </ds:schemaRefs>
</ds:datastoreItem>
</file>

<file path=customXml/itemProps2.xml><?xml version="1.0" encoding="utf-8"?>
<ds:datastoreItem xmlns:ds="http://schemas.openxmlformats.org/officeDocument/2006/customXml" ds:itemID="{FEBAE94D-CD7C-4A5A-80B3-FB71BB91C973}">
  <ds:schemaRefs>
    <ds:schemaRef ds:uri="http://schemas.microsoft.com/VisualStudio/2011/storyboarding/control"/>
  </ds:schemaRefs>
</ds:datastoreItem>
</file>

<file path=customXml/itemProps3.xml><?xml version="1.0" encoding="utf-8"?>
<ds:datastoreItem xmlns:ds="http://schemas.openxmlformats.org/officeDocument/2006/customXml" ds:itemID="{7A84B75F-08E9-488B-A7FB-786839DBA3F8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615</Words>
  <Application>Microsoft Office PowerPoint</Application>
  <PresentationFormat>Widescreen</PresentationFormat>
  <Paragraphs>166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WSAQDW planning documents</vt:lpstr>
      <vt:lpstr>Key documents</vt:lpstr>
      <vt:lpstr>Visualization tools - Need statement </vt:lpstr>
      <vt:lpstr>Visualization tools - Methodology </vt:lpstr>
      <vt:lpstr>Visualization tools - Primary uses </vt:lpstr>
      <vt:lpstr>Visualization tools – design specifications</vt:lpstr>
      <vt:lpstr>Visualization tools – criteria for MPE tools</vt:lpstr>
      <vt:lpstr>Visualization tools – next steps</vt:lpstr>
      <vt:lpstr>PowerPoint Presentation</vt:lpstr>
      <vt:lpstr>PowerPoint Presentation</vt:lpstr>
      <vt:lpstr>Notes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WSAQDW planning documents</dc:title>
  <dc:creator>Ames Roger</dc:creator>
  <cp:lastModifiedBy>Ames Roger</cp:lastModifiedBy>
  <cp:revision>38</cp:revision>
  <dcterms:created xsi:type="dcterms:W3CDTF">2015-01-15T16:48:39Z</dcterms:created>
  <dcterms:modified xsi:type="dcterms:W3CDTF">2015-01-20T19:54:02Z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</Properties>
</file>